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3"/>
  </p:sldMasterIdLst>
  <p:notesMasterIdLst>
    <p:notesMasterId r:id="rId7"/>
  </p:notesMasterIdLst>
  <p:sldIdLst>
    <p:sldId id="256" r:id="rId4"/>
    <p:sldId id="12423" r:id="rId5"/>
    <p:sldId id="12456" r:id="rId6"/>
    <p:sldId id="12457" r:id="rId8"/>
    <p:sldId id="363" r:id="rId9"/>
    <p:sldId id="12455" r:id="rId10"/>
    <p:sldId id="12458" r:id="rId11"/>
    <p:sldId id="12459" r:id="rId12"/>
    <p:sldId id="12460" r:id="rId13"/>
    <p:sldId id="12461" r:id="rId14"/>
    <p:sldId id="12462" r:id="rId15"/>
    <p:sldId id="12463" r:id="rId16"/>
    <p:sldId id="12464" r:id="rId17"/>
    <p:sldId id="12465" r:id="rId18"/>
    <p:sldId id="12466" r:id="rId19"/>
    <p:sldId id="12467" r:id="rId20"/>
    <p:sldId id="12468" r:id="rId21"/>
    <p:sldId id="12469" r:id="rId22"/>
    <p:sldId id="12482" r:id="rId23"/>
    <p:sldId id="12452" r:id="rId24"/>
    <p:sldId id="12471" r:id="rId25"/>
    <p:sldId id="12475" r:id="rId26"/>
    <p:sldId id="12476" r:id="rId27"/>
    <p:sldId id="12477" r:id="rId28"/>
    <p:sldId id="12478" r:id="rId29"/>
    <p:sldId id="12479" r:id="rId30"/>
    <p:sldId id="12480" r:id="rId31"/>
    <p:sldId id="12470" r:id="rId32"/>
  </p:sldIdLst>
  <p:sldSz cx="12192000" cy="6858000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7" autoAdjust="0"/>
    <p:restoredTop sz="94660"/>
  </p:normalViewPr>
  <p:slideViewPr>
    <p:cSldViewPr snapToGrid="0">
      <p:cViewPr varScale="1">
        <p:scale>
          <a:sx n="56" d="100"/>
          <a:sy n="56" d="100"/>
        </p:scale>
        <p:origin x="72" y="6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6" Type="http://schemas.openxmlformats.org/officeDocument/2006/relationships/tags" Target="tags/tag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73E290-3AE6-4E8C-ABF0-9558A1CFE4B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06D58-1E0A-454B-A1CC-5A401078FE8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mtClean="0"/>
              <a:t>1.</a:t>
            </a:r>
            <a:r>
              <a:rPr lang="zh-CN" altLang="en-US" smtClean="0">
                <a:latin typeface="宋体" panose="02010600030101010101" pitchFamily="2" charset="-122"/>
                <a:ea typeface="宋体" panose="02010600030101010101" pitchFamily="2" charset="-122"/>
              </a:rPr>
              <a:t>这样做，很容易给人假、大、空的“被骗”感觉，因而含义会心生反感，导致很差的“第一印象”。</a:t>
            </a:r>
            <a:endParaRPr lang="zh-CN" altLang="en-US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mtClean="0"/>
              <a:t>2.</a:t>
            </a:r>
            <a:r>
              <a:rPr lang="zh-CN" altLang="en-US" smtClean="0"/>
              <a:t>举例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6D58-1E0A-454B-A1CC-5A401078FE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mtClean="0"/>
              <a:t>作文的本质还是一种交流。交流的成败或好坏，“态度很重要”，而技巧是其次。如果作者态度不诚，感情不真，即使外表再华丽，让人看了之后总有种被骗的感觉。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6D58-1E0A-454B-A1CC-5A401078FE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那如何在写作中合理抒情。我们先来回顾一下我们这一单元所学到的两种抒情方式。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102C-FAD4-459D-8C7A-106E6431C5A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前一句以拟人手法写景。用水鸟活动反常衬鬼子凶残，用苇子生长暗喻抗战斗志；后一句用景暗示人物报仇时刻内心自然萌发的轻松与愉快。都属借景抒情，而又情景交融。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6D58-1E0A-454B-A1CC-5A401078FE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6D58-1E0A-454B-A1CC-5A401078FE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6D58-1E0A-454B-A1CC-5A401078FE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6D58-1E0A-454B-A1CC-5A401078FE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6D58-1E0A-454B-A1CC-5A401078FE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06D58-1E0A-454B-A1CC-5A401078FE8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368"/>
            <a:ext cx="12192000" cy="69053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0E76-E6F9-4125-90CD-90F8EE17D5E5}" type="datetime1">
              <a:rPr lang="zh-CN" altLang="en-US" smtClean="0"/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3887755" y="6405331"/>
            <a:ext cx="2844800" cy="365126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08001" y="1178427"/>
            <a:ext cx="11157817" cy="231007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charset="0"/>
              </a:defRPr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EDITE SUBTITLE</a:t>
            </a:r>
            <a:endParaRPr lang="en-US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08001" y="455085"/>
            <a:ext cx="11157817" cy="660511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48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368"/>
            <a:ext cx="12192000" cy="69053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0E76-E6F9-4125-90CD-90F8EE17D5E5}" type="datetime1">
              <a:rPr lang="zh-CN" altLang="en-US" smtClean="0"/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3887755" y="6405331"/>
            <a:ext cx="2844800" cy="365126"/>
          </a:xfrm>
          <a:prstGeom prst="rect">
            <a:avLst/>
          </a:prstGeom>
        </p:spPr>
        <p:txBody>
          <a:bodyPr/>
          <a:lstStyle/>
          <a:p>
            <a:fld id="{916F26BD-DE47-4663-A93D-9EEAA43341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08001" y="1178427"/>
            <a:ext cx="11157817" cy="231007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charset="0"/>
              </a:defRPr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EDITE SUBTITLE</a:t>
            </a:r>
            <a:endParaRPr lang="en-US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08001" y="455085"/>
            <a:ext cx="11157817" cy="660511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48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image" Target="../media/image2.png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5.xml"/><Relationship Id="rId8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8" Type="http://schemas.openxmlformats.org/officeDocument/2006/relationships/theme" Target="../theme/theme2.xml"/><Relationship Id="rId17" Type="http://schemas.openxmlformats.org/officeDocument/2006/relationships/image" Target="../media/image2.png"/><Relationship Id="rId16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1535B-9D1E-49D6-AF27-233F6972315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6EBA8-2E26-472E-A07A-733B8898539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png"/><Relationship Id="rId8" Type="http://schemas.openxmlformats.org/officeDocument/2006/relationships/image" Target="../media/image9.png"/><Relationship Id="rId7" Type="http://schemas.openxmlformats.org/officeDocument/2006/relationships/image" Target="../media/image8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14.png"/><Relationship Id="rId12" Type="http://schemas.openxmlformats.org/officeDocument/2006/relationships/image" Target="../media/image13.png"/><Relationship Id="rId11" Type="http://schemas.openxmlformats.org/officeDocument/2006/relationships/image" Target="../media/image12.png"/><Relationship Id="rId10" Type="http://schemas.openxmlformats.org/officeDocument/2006/relationships/image" Target="../media/image11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hyperlink" Target="&#20363;&#25991;.docx" TargetMode="External"/><Relationship Id="rId1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5875" y="-17145"/>
            <a:ext cx="12207875" cy="68910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19650"/>
            <a:ext cx="12192000" cy="203835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79387"/>
            <a:ext cx="11125200" cy="267992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5539" y="2201329"/>
            <a:ext cx="2092552" cy="1779034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1" y="1798694"/>
            <a:ext cx="1034616" cy="1342382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636" y="5719534"/>
            <a:ext cx="793716" cy="692698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646517"/>
            <a:ext cx="1090335" cy="646333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160" y="1669916"/>
            <a:ext cx="5764979" cy="162573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228" y="1796369"/>
            <a:ext cx="7681548" cy="1362075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4662071" y="1912254"/>
            <a:ext cx="407515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smtClean="0">
                <a:solidFill>
                  <a:srgbClr val="FFFFFF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学 会 抒 情</a:t>
            </a:r>
            <a:endParaRPr lang="zh-CN" altLang="en-US" sz="6000" b="1">
              <a:solidFill>
                <a:srgbClr val="FFFFFF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33312">
            <a:off x="1639004" y="3803295"/>
            <a:ext cx="867330" cy="867330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49" b="70670"/>
          <a:stretch>
            <a:fillRect/>
          </a:stretch>
        </p:blipFill>
        <p:spPr>
          <a:xfrm>
            <a:off x="7455232" y="3908085"/>
            <a:ext cx="1573918" cy="1362076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49" b="70670"/>
          <a:stretch>
            <a:fillRect/>
          </a:stretch>
        </p:blipFill>
        <p:spPr>
          <a:xfrm>
            <a:off x="9029150" y="779463"/>
            <a:ext cx="1234552" cy="10683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573206" y="1830439"/>
            <a:ext cx="11197659" cy="2750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     生活中，我们常有动情之时，“情动于中而形于言”，这就是抒情。阅读时，我们常说某篇文章“动人”，往往也是因为它富有感情，能打动读者。</a:t>
            </a:r>
            <a:endParaRPr lang="zh-CN" altLang="en-US" sz="40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573206" y="452015"/>
            <a:ext cx="62643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抒情时要避免的问题：</a:t>
            </a:r>
            <a:endParaRPr lang="zh-CN" altLang="en-US" sz="40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573206" y="1617804"/>
            <a:ext cx="5576732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1.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未叙事，先直接抒情。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573206" y="3339697"/>
            <a:ext cx="6878472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2.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为了拔高主题而勉强抒情。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 bwMode="auto">
          <a:xfrm>
            <a:off x="450376" y="553279"/>
            <a:ext cx="11259403" cy="578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  晚上九点多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钟了，暑热还没有退。教室里却传来一阵阵敲打桌子的声音。大热天，天又这么晚了，谁还在教室里呢？我怀着好奇心走进去，只见灯光下，班长阿伦脸上流着汗，正叮叮当当地修理着那张破桌子。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</a:t>
            </a:r>
            <a:r>
              <a:rPr lang="zh-CN" altLang="en-US" sz="360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啊</a:t>
            </a:r>
            <a:r>
              <a:rPr lang="zh-CN" altLang="en-US" sz="36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！我的心在激烈地跳荡，热泪也涌出来了！多么好的班长，你那么爱护公物，关心集体。你为教育损坏公物的同学，以身作则，埋头苦干，你的心灵是最美的！你是我们班里的活雷锋！你是我学习的好榜样。</a:t>
            </a:r>
            <a:endParaRPr lang="zh-CN" altLang="en-US" sz="360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368"/>
            <a:ext cx="12192000" cy="6905368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7" r="64003"/>
          <a:stretch>
            <a:fillRect/>
          </a:stretch>
        </p:blipFill>
        <p:spPr>
          <a:xfrm>
            <a:off x="815833" y="263173"/>
            <a:ext cx="804323" cy="4467225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7" r="57174"/>
          <a:stretch>
            <a:fillRect/>
          </a:stretch>
        </p:blipFill>
        <p:spPr>
          <a:xfrm>
            <a:off x="3505200" y="-52588"/>
            <a:ext cx="1564116" cy="4467225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00"/>
            <a:ext cx="12192000" cy="2284878"/>
          </a:xfrm>
          <a:prstGeom prst="rect">
            <a:avLst/>
          </a:prstGeom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783089" y="3225662"/>
            <a:ext cx="1187877" cy="576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59" tIns="34280" rIns="68559" bIns="3428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300">
                <a:solidFill>
                  <a:schemeClr val="bg1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目 录</a:t>
            </a:r>
            <a:endParaRPr lang="zh-CN" altLang="en-US" sz="3300">
              <a:solidFill>
                <a:schemeClr val="bg1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6" y="2651552"/>
            <a:ext cx="3800378" cy="1143000"/>
          </a:xfrm>
          <a:prstGeom prst="rect">
            <a:avLst/>
          </a:prstGeom>
        </p:spPr>
      </p:pic>
      <p:grpSp>
        <p:nvGrpSpPr>
          <p:cNvPr id="53" name="组合 52"/>
          <p:cNvGrpSpPr/>
          <p:nvPr/>
        </p:nvGrpSpPr>
        <p:grpSpPr>
          <a:xfrm>
            <a:off x="4773721" y="2678700"/>
            <a:ext cx="4690572" cy="747047"/>
            <a:chOff x="5989313" y="2246778"/>
            <a:chExt cx="4690572" cy="747047"/>
          </a:xfrm>
        </p:grpSpPr>
        <p:grpSp>
          <p:nvGrpSpPr>
            <p:cNvPr id="6" name="组合 93"/>
            <p:cNvGrpSpPr/>
            <p:nvPr/>
          </p:nvGrpSpPr>
          <p:grpSpPr>
            <a:xfrm>
              <a:off x="5989313" y="2246778"/>
              <a:ext cx="4690572" cy="634097"/>
              <a:chOff x="104022" y="647036"/>
              <a:chExt cx="6256644" cy="846166"/>
            </a:xfrm>
          </p:grpSpPr>
          <p:sp>
            <p:nvSpPr>
              <p:cNvPr id="10" name="文本框 90"/>
              <p:cNvSpPr txBox="1">
                <a:spLocks noChangeArrowheads="1"/>
              </p:cNvSpPr>
              <p:nvPr/>
            </p:nvSpPr>
            <p:spPr bwMode="auto">
              <a:xfrm>
                <a:off x="104022" y="712853"/>
                <a:ext cx="1102468" cy="7803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200">
                    <a:solidFill>
                      <a:schemeClr val="accent2"/>
                    </a:solidFill>
                    <a:latin typeface="FZHei-B01S" panose="02010601030101010101" pitchFamily="2" charset="-122"/>
                    <a:ea typeface="FZHei-B01S" panose="02010601030101010101" pitchFamily="2" charset="-122"/>
                    <a:sym typeface="FZHei-B01S" panose="02010601030101010101" pitchFamily="2" charset="-122"/>
                  </a:rPr>
                  <a:t>01</a:t>
                </a:r>
                <a:endParaRPr lang="zh-CN" altLang="en-US" sz="3200">
                  <a:solidFill>
                    <a:schemeClr val="accent2"/>
                  </a:solidFill>
                  <a:latin typeface="FZHei-B01S" panose="02010601030101010101" pitchFamily="2" charset="-122"/>
                  <a:ea typeface="FZHei-B01S" panose="02010601030101010101" pitchFamily="2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8" name="文本框 92"/>
              <p:cNvSpPr txBox="1">
                <a:spLocks noChangeArrowheads="1"/>
              </p:cNvSpPr>
              <p:nvPr/>
            </p:nvSpPr>
            <p:spPr bwMode="auto">
              <a:xfrm>
                <a:off x="1152968" y="647036"/>
                <a:ext cx="5207698" cy="7803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3200" smtClean="0">
                    <a:solidFill>
                      <a:schemeClr val="accent2"/>
                    </a:solidFill>
                    <a:latin typeface="FZHei-B01S" panose="02010601030101010101" pitchFamily="2" charset="-122"/>
                    <a:ea typeface="FZHei-B01S" panose="02010601030101010101" pitchFamily="2" charset="-122"/>
                    <a:sym typeface="FZHei-B01S" panose="02010601030101010101" pitchFamily="2" charset="-122"/>
                  </a:rPr>
                  <a:t>直接抒情</a:t>
                </a:r>
                <a:endParaRPr lang="zh-CN" altLang="en-US" sz="3200">
                  <a:solidFill>
                    <a:schemeClr val="accent2"/>
                  </a:solidFill>
                  <a:latin typeface="FZHei-B01S" panose="02010601030101010101" pitchFamily="2" charset="-122"/>
                  <a:ea typeface="FZHei-B01S" panose="02010601030101010101" pitchFamily="2" charset="-122"/>
                  <a:sym typeface="FZHei-B01S" panose="02010601030101010101" pitchFamily="2" charset="-122"/>
                </a:endParaRPr>
              </a:p>
            </p:txBody>
          </p:sp>
        </p:grpSp>
        <p:sp>
          <p:nvSpPr>
            <p:cNvPr id="39" name="泪滴形 38"/>
            <p:cNvSpPr/>
            <p:nvPr/>
          </p:nvSpPr>
          <p:spPr>
            <a:xfrm>
              <a:off x="5996670" y="2250875"/>
              <a:ext cx="742950" cy="742950"/>
            </a:xfrm>
            <a:prstGeom prst="teardrop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773721" y="4243501"/>
            <a:ext cx="6957523" cy="747047"/>
            <a:chOff x="5980706" y="3203025"/>
            <a:chExt cx="6957523" cy="747047"/>
          </a:xfrm>
        </p:grpSpPr>
        <p:grpSp>
          <p:nvGrpSpPr>
            <p:cNvPr id="41" name="组合 93"/>
            <p:cNvGrpSpPr/>
            <p:nvPr/>
          </p:nvGrpSpPr>
          <p:grpSpPr>
            <a:xfrm>
              <a:off x="5980706" y="3203025"/>
              <a:ext cx="6957523" cy="647924"/>
              <a:chOff x="-7450" y="647036"/>
              <a:chExt cx="9280478" cy="864617"/>
            </a:xfrm>
          </p:grpSpPr>
          <p:sp>
            <p:nvSpPr>
              <p:cNvPr id="42" name="文本框 90"/>
              <p:cNvSpPr txBox="1">
                <a:spLocks noChangeArrowheads="1"/>
              </p:cNvSpPr>
              <p:nvPr/>
            </p:nvSpPr>
            <p:spPr bwMode="auto">
              <a:xfrm>
                <a:off x="-7450" y="731305"/>
                <a:ext cx="1325412" cy="7803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200">
                    <a:solidFill>
                      <a:schemeClr val="accent2"/>
                    </a:solidFill>
                    <a:latin typeface="FZHei-B01S" panose="02010601030101010101" pitchFamily="2" charset="-122"/>
                    <a:ea typeface="FZHei-B01S" panose="02010601030101010101" pitchFamily="2" charset="-122"/>
                    <a:sym typeface="FZHei-B01S" panose="02010601030101010101" pitchFamily="2" charset="-122"/>
                  </a:rPr>
                  <a:t>02</a:t>
                </a:r>
                <a:endParaRPr lang="zh-CN" altLang="en-US" sz="3200">
                  <a:solidFill>
                    <a:schemeClr val="accent2"/>
                  </a:solidFill>
                  <a:latin typeface="FZHei-B01S" panose="02010601030101010101" pitchFamily="2" charset="-122"/>
                  <a:ea typeface="FZHei-B01S" panose="02010601030101010101" pitchFamily="2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43" name="文本框 92"/>
              <p:cNvSpPr txBox="1">
                <a:spLocks noChangeArrowheads="1"/>
              </p:cNvSpPr>
              <p:nvPr/>
            </p:nvSpPr>
            <p:spPr bwMode="auto">
              <a:xfrm>
                <a:off x="1152968" y="647036"/>
                <a:ext cx="8120060" cy="7803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3200" smtClean="0">
                    <a:solidFill>
                      <a:schemeClr val="accent2"/>
                    </a:solidFill>
                    <a:latin typeface="FZHei-B01S" panose="02010601030101010101" pitchFamily="2" charset="-122"/>
                    <a:ea typeface="FZHei-B01S" panose="02010601030101010101" pitchFamily="2" charset="-122"/>
                    <a:sym typeface="FZHei-B01S" panose="02010601030101010101" pitchFamily="2" charset="-122"/>
                  </a:rPr>
                  <a:t>间接抒情</a:t>
                </a:r>
                <a:endParaRPr lang="zh-CN" altLang="en-US" sz="3200">
                  <a:solidFill>
                    <a:schemeClr val="accent2"/>
                  </a:solidFill>
                  <a:latin typeface="FZHei-B01S" panose="02010601030101010101" pitchFamily="2" charset="-122"/>
                  <a:ea typeface="FZHei-B01S" panose="02010601030101010101" pitchFamily="2" charset="-122"/>
                  <a:sym typeface="FZHei-B01S" panose="02010601030101010101" pitchFamily="2" charset="-122"/>
                </a:endParaRPr>
              </a:p>
            </p:txBody>
          </p:sp>
        </p:grpSp>
        <p:sp>
          <p:nvSpPr>
            <p:cNvPr id="44" name="泪滴形 43"/>
            <p:cNvSpPr/>
            <p:nvPr/>
          </p:nvSpPr>
          <p:spPr>
            <a:xfrm>
              <a:off x="6071633" y="3207122"/>
              <a:ext cx="742950" cy="742950"/>
            </a:xfrm>
            <a:prstGeom prst="teardrop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endParaRPr>
            </a:p>
          </p:txBody>
        </p:sp>
      </p:grpSp>
      <p:pic>
        <p:nvPicPr>
          <p:cNvPr id="58" name="图片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310"/>
          <a:stretch>
            <a:fillRect/>
          </a:stretch>
        </p:blipFill>
        <p:spPr>
          <a:xfrm>
            <a:off x="544326" y="3081302"/>
            <a:ext cx="2992072" cy="3653145"/>
          </a:xfrm>
          <a:prstGeom prst="rect">
            <a:avLst/>
          </a:prstGeom>
        </p:spPr>
      </p:pic>
      <p:sp>
        <p:nvSpPr>
          <p:cNvPr id="61" name="文本框 60"/>
          <p:cNvSpPr txBox="1"/>
          <p:nvPr/>
        </p:nvSpPr>
        <p:spPr>
          <a:xfrm>
            <a:off x="1557353" y="2589753"/>
            <a:ext cx="187743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chemeClr val="bg1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回顾</a:t>
            </a:r>
            <a:endParaRPr lang="zh-CN" altLang="en-US" sz="6600" b="1">
              <a:solidFill>
                <a:schemeClr val="bg1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pic>
        <p:nvPicPr>
          <p:cNvPr id="63" name="图片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04" y="5761367"/>
            <a:ext cx="793716" cy="692698"/>
          </a:xfrm>
          <a:prstGeom prst="rect">
            <a:avLst/>
          </a:prstGeom>
        </p:spPr>
      </p:pic>
      <p:sp>
        <p:nvSpPr>
          <p:cNvPr id="40" name="文本框 92"/>
          <p:cNvSpPr txBox="1">
            <a:spLocks noChangeArrowheads="1"/>
          </p:cNvSpPr>
          <p:nvPr/>
        </p:nvSpPr>
        <p:spPr bwMode="auto">
          <a:xfrm>
            <a:off x="1654489" y="3938912"/>
            <a:ext cx="2102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抒情方式</a:t>
            </a:r>
            <a:endParaRPr lang="zh-CN" altLang="en-US" sz="32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6213" y="1453777"/>
            <a:ext cx="11280844" cy="4413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秋天，这北国的秋天，若留得住的话，我愿把寿命的三分之二折去，换得一个三分之一的零头。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algn="r">
              <a:lnSpc>
                <a:spcPct val="130000"/>
              </a:lnSpc>
              <a:defRPr/>
            </a:pP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——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郁达夫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《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故都的秋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》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直接抒发对故都秋天的深深眷恋之情，表达自己低沉抑郁的感情。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直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1430460"/>
            <a:ext cx="11513509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在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人生的旅途上，母亲所赋予生命的深度和广度，没有一本哲学书籍能够比她更周全。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母亲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啊母亲，我亲爱的妈妈，你也许还不明白自己的伟大，你也许还不知道在你女儿的眼中，在你子女的心里，你是源，是爱、是永恒。你也是我们终生追寻的道路、真理和生命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……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algn="r">
              <a:lnSpc>
                <a:spcPct val="120000"/>
              </a:lnSpc>
              <a:defRPr/>
            </a:pP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——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三毛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《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永恒的母亲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》</a:t>
            </a:r>
            <a:endParaRPr lang="en-US" altLang="zh-CN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直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1171152"/>
            <a:ext cx="11513509" cy="5322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母亲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轻轻地拉过被子，慢慢地移到我的身上，又抽身慢慢地离去</a:t>
            </a: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……</a:t>
            </a:r>
            <a:endParaRPr lang="en-US" altLang="zh-CN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自始至终，家中的灯没有亮一下，也没有发出什么很大的声音，只有父母那踮起的脚尖，一步步踩在我的心头。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拉过被子蒙住头，我强忍着声音不流露，泪水却一行一行地滑落。这一晚，我不知道自己哭了多久，我只知道湿了一大片。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直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1730711"/>
            <a:ext cx="11513509" cy="3992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男儿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有泪不轻弹，今夜我却泪千行！多少年了，多少个日日夜夜！每晚父母都是这样踮着脚尖，在一片漆黑的房间里慢慢地移动，我还有什么要感到生气呢？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朱自清有父亲的背影，史铁生有母亲推着轮椅的身躯，傅聪有傅雷先生殷切的家书，而我，我有什么？我有父母踮起的脚尖！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直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1730711"/>
            <a:ext cx="11513509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父母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是平凡的，父母对子女的爱却是伟大的，是无与伦比的，是一个人一生最大的财富。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踮起脚尖，父母的爱，今生永不忘，也不敢忘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！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algn="r">
              <a:lnSpc>
                <a:spcPct val="120000"/>
              </a:lnSpc>
              <a:defRPr/>
            </a:pP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——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一考生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《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踮起脚尖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》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直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893629"/>
            <a:ext cx="67913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1.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借事抒情（寓情于事）</a:t>
            </a: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间</a:t>
            </a:r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339245" y="1867189"/>
            <a:ext cx="11513509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我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看见他戴着黑布小帽，穿着黑布大马褂，深青布棉袍，</a:t>
            </a:r>
            <a:r>
              <a:rPr lang="zh-CN" altLang="en-US" sz="36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蹒跚地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走到铁道边，</a:t>
            </a:r>
            <a:r>
              <a:rPr lang="zh-CN" altLang="en-US" sz="36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慢慢探身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下去，尚不大难。可是他</a:t>
            </a:r>
            <a:r>
              <a:rPr lang="zh-CN" altLang="en-US" sz="36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穿过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铁道，要</a:t>
            </a:r>
            <a:r>
              <a:rPr lang="zh-CN" altLang="en-US" sz="36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爬上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那边月台，就不容易了。他用两手</a:t>
            </a:r>
            <a:r>
              <a:rPr lang="zh-CN" altLang="en-US" sz="36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攀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着上面，两脚再向上</a:t>
            </a:r>
            <a:r>
              <a:rPr lang="zh-CN" altLang="en-US" sz="36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缩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；他肥胖的身子向左</a:t>
            </a:r>
            <a:r>
              <a:rPr lang="zh-CN" altLang="en-US" sz="36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微倾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，显出努力的样子。这时我看见他的背影，我的泪很快地流下来了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。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algn="r">
              <a:lnSpc>
                <a:spcPct val="120000"/>
              </a:lnSpc>
              <a:defRPr/>
            </a:pP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——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朱自清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《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背影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》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893629"/>
            <a:ext cx="67913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1.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借事抒情（寓情于事）</a:t>
            </a: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间</a:t>
            </a:r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339245" y="2297090"/>
            <a:ext cx="11513509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记得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那年春上，奶奶生日，家里又揭不开锅了，你从外边借回一元钱，买了三斤豆腐。豆腐做好了，你一筷子夹给奶奶，一筷子夹给我，我让你吃，你说你嫌豆腐有一股豆味儿，反胃。姨娘，我那时真傻，还以为是真的，就三口两口扒吃了豆腐，后来在厨房里，却见你吞着野菜吃，我才知道你是哄了我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893629"/>
            <a:ext cx="67913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1.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借事抒情（寓情于事）</a:t>
            </a: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间</a:t>
            </a:r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339245" y="2645428"/>
            <a:ext cx="11513509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我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后悔地哭起来，你却笑了，说我懂事，让我以后长大有钱了，再给你买多多的豆腐吃。可到现在，我一块豆腐也还未给你买了吃，你却死了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。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algn="r">
              <a:lnSpc>
                <a:spcPct val="120000"/>
              </a:lnSpc>
              <a:defRPr/>
            </a:pP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——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贾平凹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《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哭姨娘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》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893629"/>
            <a:ext cx="867477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2</a:t>
            </a:r>
            <a:r>
              <a:rPr lang="en-US" altLang="zh-CN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.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描写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抒情（描写人物或景物）</a:t>
            </a: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间</a:t>
            </a:r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8159413" y="893629"/>
            <a:ext cx="2813388" cy="668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①借景抒情</a:t>
            </a:r>
            <a:endParaRPr lang="zh-CN" altLang="en-US" sz="360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339245" y="2645428"/>
            <a:ext cx="1151350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到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这样的深夜，苇塘里才有水鸟飞动和唱歌的声音，白天它们是紧紧藏到窝里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躲避炮火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去了。苇子还是那么狠狠地往上钻，目标好像就是天上。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……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他狠狠地敲打，向着苇塘望了一眼。在那里，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鲜嫩的芦花，一片展开的紫色的丝绒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，正在迎风飘撒。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893629"/>
            <a:ext cx="867477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2</a:t>
            </a:r>
            <a:r>
              <a:rPr lang="en-US" altLang="zh-CN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.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描写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抒情（描写人物或景物）</a:t>
            </a: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间</a:t>
            </a:r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8159413" y="893629"/>
            <a:ext cx="2813388" cy="668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①借景抒情</a:t>
            </a:r>
            <a:endParaRPr lang="zh-CN" altLang="en-US" sz="360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185545" y="1650759"/>
            <a:ext cx="11820910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只有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我知道爷爷的孤独，因为我也有同样的孤独。我怀念故乡的老屋。</a:t>
            </a:r>
            <a:r>
              <a:rPr lang="zh-CN" altLang="en-US" sz="3600" b="1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那每日清晨婉转的莺啼，那木制楼梯凄婉的呻吟，那透过碧绿的竹林洒落的细碎的阳光，那让人无法忘怀的带着淡淡清香的泥土气息</a:t>
            </a:r>
            <a:r>
              <a:rPr lang="zh-CN" altLang="en-US" sz="36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。</a:t>
            </a:r>
            <a:endParaRPr lang="en-US" altLang="zh-CN" sz="3600" b="1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在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这一片钢筋混凝土中，我已无法找到那样淳朴与纯粹的笑脸，我看见爷爷每次想要挥起的手都在冷漠的擦肩而过中无奈地放下，我总有一种想哭的冲动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。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algn="r">
              <a:lnSpc>
                <a:spcPct val="120000"/>
              </a:lnSpc>
              <a:defRPr/>
            </a:pPr>
            <a:r>
              <a:rPr lang="en-US" altLang="zh-CN" sz="28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——《</a:t>
            </a:r>
            <a:r>
              <a:rPr lang="zh-CN" altLang="en-US" sz="28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绿叶的情意</a:t>
            </a:r>
            <a:r>
              <a:rPr lang="en-US" altLang="zh-CN" sz="28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》</a:t>
            </a:r>
            <a:endParaRPr lang="zh-CN" altLang="en-US" sz="28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893629"/>
            <a:ext cx="867477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2</a:t>
            </a:r>
            <a:r>
              <a:rPr lang="en-US" altLang="zh-CN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.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描写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抒情（描写人物或景物）</a:t>
            </a: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间</a:t>
            </a:r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8159413" y="893629"/>
            <a:ext cx="2813388" cy="668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②触景生情</a:t>
            </a:r>
            <a:endParaRPr lang="zh-CN" altLang="en-US" sz="360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185545" y="2060192"/>
            <a:ext cx="11820910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《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背影</a:t>
            </a: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》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的开头是这样的：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那年冬天，祖母死了，父亲的差使也交卸了，正是祸不单行的日子。我从北京到徐州打算跟着父亲奔丧回家。到徐州见着父亲，看见满院狼藉的东西，又想起祖母，不禁簌簌地流下眼泪。父亲说：“事已如此，不必难过，好在天无绝人之路！”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893629"/>
            <a:ext cx="867477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2</a:t>
            </a:r>
            <a:r>
              <a:rPr lang="en-US" altLang="zh-CN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.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描写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抒情（描写人物或景物）</a:t>
            </a: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间</a:t>
            </a:r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325598" y="2725700"/>
            <a:ext cx="11540804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③即</a:t>
            </a:r>
            <a:r>
              <a:rPr lang="zh-CN" altLang="en-US" sz="36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物抒情。即描写物的形象，来寄托和传达作者的某种情感。它常用比喻、象征、拟人等手法，借助描物、咏物，曲折委婉地将情感透露</a:t>
            </a:r>
            <a:r>
              <a:rPr lang="zh-CN" altLang="en-US" sz="360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出来。</a:t>
            </a:r>
            <a:endParaRPr lang="zh-CN" altLang="en-US" sz="360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893629"/>
            <a:ext cx="867477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2</a:t>
            </a:r>
            <a:r>
              <a:rPr lang="en-US" altLang="zh-CN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.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描写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抒情（描写人物或景物）</a:t>
            </a: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间</a:t>
            </a:r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8159413" y="893629"/>
            <a:ext cx="2813388" cy="668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③即物抒情</a:t>
            </a:r>
            <a:endParaRPr lang="zh-CN" altLang="en-US" sz="360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185545" y="1800884"/>
            <a:ext cx="11820910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小山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把济南整个儿围个圈儿，只有北边缺点口儿。这一圈小山在冬天特别可爱，好像把济南放在一个小摇篮里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。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……</a:t>
            </a:r>
            <a:endParaRPr lang="en-US" altLang="zh-CN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那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水呢，不但不结冰，倒反而在绿萍上冒着点热气，水藻真绿，把终年贮蓄的绿色全拿出来</a:t>
            </a: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……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就凭这绿的精神，水也不忍得冻上，况且那长枝的垂柳还要在水里照个影儿呢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！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 bwMode="auto">
          <a:xfrm>
            <a:off x="455577" y="893629"/>
            <a:ext cx="8674775" cy="75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3</a:t>
            </a:r>
            <a:r>
              <a:rPr lang="en-US" altLang="zh-CN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.</a:t>
            </a:r>
            <a:r>
              <a:rPr lang="zh-CN" altLang="en-US" sz="3600" smtClean="0">
                <a:solidFill>
                  <a:srgbClr val="FF0000"/>
                </a:solidFill>
                <a:sym typeface="+mn-ea"/>
              </a:rPr>
              <a:t>议论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抒情（</a:t>
            </a:r>
            <a:r>
              <a:rPr lang="zh-CN" altLang="en-US" sz="3600" smtClean="0">
                <a:sym typeface="+mn-ea"/>
              </a:rPr>
              <a:t>融情于理</a:t>
            </a:r>
            <a:r>
              <a:rPr lang="zh-CN" altLang="en-US" sz="36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）</a:t>
            </a:r>
            <a:endParaRPr lang="zh-CN" altLang="en-US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7482" y="247298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间</a:t>
            </a:r>
            <a:r>
              <a:rPr lang="zh-CN" altLang="en-US" sz="3600" b="1" smtClean="0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接 抒 情</a:t>
            </a:r>
            <a:endParaRPr lang="zh-CN" altLang="en-US" sz="36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185545" y="1800884"/>
            <a:ext cx="11820910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en-US" altLang="zh-CN" sz="3600" smtClean="0">
                <a:sym typeface="+mn-ea"/>
              </a:rPr>
              <a:t>《</a:t>
            </a:r>
            <a:r>
              <a:rPr lang="zh-CN" altLang="en-US" sz="3600" smtClean="0">
                <a:sym typeface="+mn-ea"/>
              </a:rPr>
              <a:t>走一步，再走一步</a:t>
            </a:r>
            <a:r>
              <a:rPr lang="en-US" altLang="zh-CN" sz="3600" smtClean="0">
                <a:sym typeface="+mn-ea"/>
              </a:rPr>
              <a:t>》</a:t>
            </a:r>
            <a:r>
              <a:rPr lang="zh-CN" altLang="en-US" sz="3600" smtClean="0">
                <a:sym typeface="+mn-ea"/>
              </a:rPr>
              <a:t>最后一段“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此后，我生命中有很多时刻，面对一个遥不可及的目标</a:t>
            </a:r>
            <a:r>
              <a:rPr lang="en-US" altLang="zh-CN" sz="36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……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就会对自己走过的这段漫漫长路感到惊讶和骄傲</a:t>
            </a:r>
            <a:r>
              <a:rPr lang="zh-CN" altLang="en-US" sz="3600" smtClean="0">
                <a:sym typeface="+mn-ea"/>
              </a:rPr>
              <a:t>”通过议论表达出富有智慧的人生哲理，饱含深情。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auto">
          <a:xfrm>
            <a:off x="621789" y="771992"/>
            <a:ext cx="6884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本次写作题目：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《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我的烦恼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》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899236" y="2029852"/>
          <a:ext cx="9937087" cy="3975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3009"/>
                <a:gridCol w="3794078"/>
              </a:tblGrid>
              <a:tr h="808883">
                <a:tc gridSpan="2">
                  <a:txBody>
                    <a:bodyPr wrap="square"/>
                    <a:lstStyle/>
                    <a:p>
                      <a:pPr algn="ctr"/>
                      <a:r>
                        <a:rPr lang="zh-CN" altLang="en-US" sz="36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烦恼清单</a:t>
                      </a:r>
                      <a:endParaRPr lang="zh-CN" altLang="en-US" sz="36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 hMerge="1">
                  <a:tcPr/>
                </a:tc>
              </a:tr>
              <a:tr h="777922">
                <a:tc>
                  <a:txBody>
                    <a:bodyPr wrap="square"/>
                    <a:lstStyle/>
                    <a:p>
                      <a:r>
                        <a:rPr lang="en-US" altLang="zh-CN" sz="36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1.</a:t>
                      </a:r>
                      <a:r>
                        <a:rPr lang="zh-CN" altLang="en-US" sz="36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烦恼的缘由</a:t>
                      </a:r>
                      <a:endParaRPr lang="zh-CN" altLang="en-US" sz="36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>
                  <a:txBody>
                    <a:bodyPr wrap="square"/>
                    <a:lstStyle/>
                    <a:p>
                      <a:endParaRPr lang="zh-CN" altLang="en-US" sz="36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</a:tr>
              <a:tr h="764275">
                <a:tc>
                  <a:txBody>
                    <a:bodyPr wrap="square"/>
                    <a:lstStyle/>
                    <a:p>
                      <a:r>
                        <a:rPr lang="en-US" altLang="zh-CN" sz="36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2.</a:t>
                      </a:r>
                      <a:r>
                        <a:rPr lang="zh-CN" altLang="en-US" sz="36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烦恼时的感受</a:t>
                      </a:r>
                      <a:endParaRPr lang="zh-CN" altLang="en-US" sz="36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>
                  <a:txBody>
                    <a:bodyPr wrap="square"/>
                    <a:lstStyle/>
                    <a:p>
                      <a:endParaRPr lang="zh-CN" altLang="en-US" sz="36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</a:tr>
              <a:tr h="791569">
                <a:tc>
                  <a:txBody>
                    <a:bodyPr wrap="square"/>
                    <a:lstStyle/>
                    <a:p>
                      <a:r>
                        <a:rPr lang="en-US" altLang="zh-CN" sz="36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3.</a:t>
                      </a:r>
                      <a:r>
                        <a:rPr lang="zh-CN" altLang="en-US" sz="36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这种烦恼对生活的影响</a:t>
                      </a:r>
                      <a:endParaRPr lang="zh-CN" altLang="en-US" sz="36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>
                  <a:txBody>
                    <a:bodyPr wrap="square"/>
                    <a:lstStyle/>
                    <a:p>
                      <a:endParaRPr lang="zh-CN" altLang="en-US" sz="36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</a:tr>
              <a:tr h="832514">
                <a:tc>
                  <a:txBody>
                    <a:bodyPr wrap="square"/>
                    <a:lstStyle/>
                    <a:p>
                      <a:r>
                        <a:rPr lang="en-US" altLang="zh-CN" sz="36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4.</a:t>
                      </a:r>
                      <a:r>
                        <a:rPr lang="zh-CN" altLang="en-US" sz="36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你打算怎样排解这种烦恼</a:t>
                      </a:r>
                      <a:endParaRPr lang="zh-CN" altLang="en-US" sz="36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>
                  <a:txBody>
                    <a:bodyPr wrap="square"/>
                    <a:lstStyle/>
                    <a:p>
                      <a:endParaRPr lang="zh-CN" altLang="en-US" sz="36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auto">
          <a:xfrm>
            <a:off x="4148455" y="2983230"/>
            <a:ext cx="4695825" cy="1337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54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  <a:hlinkClick r:id="rId2" action="ppaction://hlinkfile"/>
              </a:rPr>
              <a:t>例 文 赏 析</a:t>
            </a:r>
            <a:endParaRPr lang="zh-CN" altLang="en-US" sz="5400">
              <a:solidFill>
                <a:schemeClr val="tx1">
                  <a:lumMod val="65000"/>
                  <a:lumOff val="35000"/>
                </a:schemeClr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 bwMode="auto">
          <a:xfrm>
            <a:off x="153035" y="220980"/>
            <a:ext cx="11886565" cy="623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                  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我的烦恼</a:t>
            </a: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1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“一天到晚就知道玩，作业做完了吗?我给你买的辅导资料都看过了吗?你看人家丽丽，天天学到十点多。你再看看你……”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“你说够了没有?学了那么久了，就休息一小会儿还不行吗?”我在心里嘀咕着，却没敢把这些话说出口。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“哐!”我用力摔上房门，躲进了自己的房间。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坐在书桌前，我欲哭无泪。语文、数学、英……各科老师留的作业我都认真地完成了;周五晚上的外语班、周六上午的吉他班、周日上午的奥数班，她安排的那些事儿，我也都一一搞定了!我就玩一会儿又能怎样?!13岁生日的时候，她就说过，我自己的时间由我自己安排。可是现在呢，我马上就要14岁了，她怎么还像对待小孩子似的对我唠叨个不停……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 bwMode="auto">
          <a:xfrm>
            <a:off x="153035" y="245110"/>
            <a:ext cx="11886565" cy="6368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“又在看电视!马上要期中考了。你还想不想考好?整天就知道看、看、看，你就不能多做些题啊?开运动会的时候，已经让你疯了三天了，你还不知足!你看看别人家的孩子，再看看你……”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“别人家的孩子!又是别人家的孩子!可是别人家的孩子中还有很多不如我的呢，你怎么不说呀?”我依旧只能在心里抱怨着，没敢把这些话说出口。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“哐!”——我又一次用力摔上房门，一个人走到了大街上。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我独自走在深秋的大街上，小草枯了，树叶也黄了，一片片落叶打着旋儿地掉下来。连树叶都被妈妈嫌弃了，任由它孤零零地飘落?看着片片黄叶，我禁不住有些伤感。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拖着疲惫的身子，我回到了家中。她坐在桌边，桌子上放着已经冰凉的饭菜，一口未动。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 bwMode="auto">
          <a:xfrm>
            <a:off x="153035" y="835025"/>
            <a:ext cx="11886565" cy="5187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“干什么去了?”她质问到，可语气里分明有一丝焦急。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“要你管啊!”我冲进房间。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躺在床上，我无聊地翻着书本。“天冷了，明天上学穿哪件衣服呢?”平时，这些事情都是她帮我准备的。打开衣柜，一个精致的盒子进入了我的眼帘。我打开来一看，里面竟装着一沓奖状和荣誉证书，细细看来，竟是从小学到现在的所有成绩!这些被我遗忘的历史，居然一直都被妈妈精心地珍藏着!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 fontAlgn="auto">
              <a:lnSpc>
                <a:spcPct val="10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顿时，一种莫名的情愫涌上心头。妈妈，我知道你是为我好，希望我将来能有一个幸福美好的人生，可学习毕竟不是我生活的全部啊!妈妈，你能理解女儿吗?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 bwMode="auto">
          <a:xfrm>
            <a:off x="153035" y="536575"/>
            <a:ext cx="11886565" cy="6070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                我的烦恼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2</a:t>
            </a:r>
            <a:endParaRPr lang="zh-CN" altLang="en-US" sz="3600" smtClean="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说起烦恼，我想人人都有吧。大人有大人的烦恼，小孩有小孩的烦恼，就连风儿、花儿也会有它们的烦恼吧。而我的烦恼源于我当了个“七品芝麻官”。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本人是班级的数学课代表，不是什么“肥差”，不过有一项“特权”——统计没有按时完成作业的同学，再报给数学老师，这就衍生了一张让同学们闻风丧胆的“黑名单”。有的人因此受到老师的“提审”，就把一肚子的怨气“发泄”在我身上，有时指桑骂槐，有时横眉冷对。唉，你说说，一头是老师，一头是同学们，哪头我都得罪不起，我真是风箱里的老鼠——两头受气！</a:t>
            </a:r>
            <a:endParaRPr lang="zh-CN" altLang="en-US" sz="32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 bwMode="auto">
          <a:xfrm>
            <a:off x="219075" y="647700"/>
            <a:ext cx="11886565" cy="5407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zh-CN" altLang="en-US" sz="28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这天，我的好哥们一见面就塞给我一把巧克力，笑嘻嘻地说：“老弟，我的数学作业还差一点就完成了，你先别让我上‘黑名单’，我火速写好。”嘿，这家伙嘴还真甜。我心里还真有点乐滋滋的，但故作严肃状，说：“不行！你这不是让兄弟我犯错误嘛！老杨（我们的数学老师）知道了，可饶不了我啊！再说，你这样自欺欺人，养成不按时交作业的坏习惯，对自己有啥好处？”我苦口婆心，可他却嘴巴一噘，一副鄙视的神情，气呼呼地看着我。我好不尴尬，只好说：“你可别为难我，这样吧，我迟一点再去交作业，你赶紧去补作业，有不会的问一下你同桌。”他的脸色这才“多云转晴”，他拍了一下我的后背，笑着说：“这才是兄弟嘛！”他笑嘻嘻地走了，我却叹了口气：“这个课代表当的，真让我左右为难！”</a:t>
            </a:r>
            <a:endParaRPr lang="zh-CN" altLang="en-US" sz="28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 bwMode="auto">
          <a:xfrm>
            <a:off x="219075" y="647700"/>
            <a:ext cx="11886565" cy="6069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除了“黑名单”的烦恼，我还承受着另一方面的心理压力。在同学们的眼里，课代表自然应该是这门学科的尖子生，数学成绩必然在班里名列前茅。可我却成绩平平，“名不副实”啊。我只好自我宽慰，并将其作为学习数学的动力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你瞧，这些烦恼已化成了毅力，化作了进步，化为了成熟——还别说，自从当了这个数学课代表，我的思想认识水平，处理问题的能力，连同我的成绩都有了提高呢！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FZHei-B01S" panose="02010601030101010101" pitchFamily="2" charset="-122"/>
              </a:rPr>
              <a:t>    这“七品芝麻官”，还真是让我欢喜让我忧啊！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82245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 bwMode="auto">
          <a:xfrm>
            <a:off x="567198" y="1420947"/>
            <a:ext cx="110576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       回顾本课内容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，填写表格，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打磨语言，以</a:t>
            </a: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《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我</a:t>
            </a:r>
            <a:r>
              <a:rPr lang="zh-CN" altLang="en-US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的烦恼</a:t>
            </a:r>
            <a:r>
              <a:rPr lang="en-US" altLang="zh-CN" sz="3600" smtClean="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》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为题，完成一篇不少于</a:t>
            </a:r>
            <a:r>
              <a:rPr lang="en-US" altLang="zh-CN" sz="360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500</a:t>
            </a:r>
            <a:r>
              <a:rPr lang="zh-CN" altLang="en-US" sz="3600">
                <a:solidFill>
                  <a:schemeClr val="tx1">
                    <a:lumMod val="65000"/>
                    <a:lumOff val="35000"/>
                  </a:schemeClr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个字的作文。</a:t>
            </a:r>
            <a:endParaRPr lang="zh-CN" altLang="en-US" sz="3600">
              <a:solidFill>
                <a:schemeClr val="tx1">
                  <a:lumMod val="65000"/>
                  <a:lumOff val="35000"/>
                </a:schemeClr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1021" y="286355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chemeClr val="accent2"/>
                </a:solidFill>
                <a:latin typeface="FZHei-B01S" panose="02010601030101010101" pitchFamily="2" charset="-122"/>
                <a:ea typeface="FZHei-B01S" panose="02010601030101010101" pitchFamily="2" charset="-122"/>
                <a:sym typeface="FZHei-B01S" panose="02010601030101010101" pitchFamily="2" charset="-122"/>
              </a:rPr>
              <a:t>课内练笔</a:t>
            </a:r>
            <a:endParaRPr lang="zh-CN" altLang="en-US" sz="3200" b="1">
              <a:solidFill>
                <a:schemeClr val="accent2"/>
              </a:solidFill>
              <a:latin typeface="FZHei-B01S" panose="02010601030101010101" pitchFamily="2" charset="-122"/>
              <a:ea typeface="FZHei-B01S" panose="02010601030101010101" pitchFamily="2" charset="-122"/>
              <a:sym typeface="FZHei-B01S" panose="02010601030101010101" pitchFamily="2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024091" y="3435572"/>
          <a:ext cx="9937087" cy="3006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3009"/>
                <a:gridCol w="3794078"/>
              </a:tblGrid>
              <a:tr h="604166">
                <a:tc gridSpan="2">
                  <a:txBody>
                    <a:bodyPr wrap="square"/>
                    <a:lstStyle/>
                    <a:p>
                      <a:pPr algn="ctr"/>
                      <a:r>
                        <a:rPr lang="zh-CN" altLang="en-US" sz="28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烦恼清单</a:t>
                      </a:r>
                      <a:endParaRPr lang="zh-CN" altLang="en-US" sz="28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 hMerge="1">
                  <a:tcPr/>
                </a:tc>
              </a:tr>
              <a:tr h="545910">
                <a:tc>
                  <a:txBody>
                    <a:bodyPr wrap="square"/>
                    <a:lstStyle/>
                    <a:p>
                      <a:r>
                        <a:rPr lang="en-US" altLang="zh-CN" sz="28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1.</a:t>
                      </a:r>
                      <a:r>
                        <a:rPr lang="zh-CN" altLang="en-US" sz="28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烦恼的缘由</a:t>
                      </a:r>
                      <a:endParaRPr lang="zh-CN" altLang="en-US" sz="28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>
                  <a:txBody>
                    <a:bodyPr wrap="square"/>
                    <a:lstStyle/>
                    <a:p>
                      <a:endParaRPr lang="zh-CN" altLang="en-US" sz="28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</a:tr>
              <a:tr h="627797">
                <a:tc>
                  <a:txBody>
                    <a:bodyPr wrap="square"/>
                    <a:lstStyle/>
                    <a:p>
                      <a:r>
                        <a:rPr lang="en-US" altLang="zh-CN" sz="28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2.</a:t>
                      </a:r>
                      <a:r>
                        <a:rPr lang="zh-CN" altLang="en-US" sz="28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烦恼时的感受</a:t>
                      </a:r>
                      <a:endParaRPr lang="zh-CN" altLang="en-US" sz="28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>
                  <a:txBody>
                    <a:bodyPr wrap="square"/>
                    <a:lstStyle/>
                    <a:p>
                      <a:endParaRPr lang="zh-CN" altLang="en-US" sz="28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</a:tr>
              <a:tr h="614149">
                <a:tc>
                  <a:txBody>
                    <a:bodyPr wrap="square"/>
                    <a:lstStyle/>
                    <a:p>
                      <a:r>
                        <a:rPr lang="en-US" altLang="zh-CN" sz="28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3.</a:t>
                      </a:r>
                      <a:r>
                        <a:rPr lang="zh-CN" altLang="en-US" sz="28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这种烦恼对生活的影响</a:t>
                      </a:r>
                      <a:endParaRPr lang="zh-CN" altLang="en-US" sz="28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>
                  <a:txBody>
                    <a:bodyPr wrap="square"/>
                    <a:lstStyle/>
                    <a:p>
                      <a:endParaRPr lang="zh-CN" altLang="en-US" sz="28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</a:tr>
              <a:tr h="614149">
                <a:tc>
                  <a:txBody>
                    <a:bodyPr wrap="square"/>
                    <a:lstStyle/>
                    <a:p>
                      <a:r>
                        <a:rPr lang="en-US" altLang="zh-CN" sz="28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4.</a:t>
                      </a:r>
                      <a:r>
                        <a:rPr lang="zh-CN" altLang="en-US" sz="2800" smtClean="0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你打算怎样排解这种烦恼</a:t>
                      </a:r>
                      <a:endParaRPr lang="zh-CN" altLang="en-US" sz="28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  <a:tc>
                  <a:txBody>
                    <a:bodyPr wrap="square"/>
                    <a:lstStyle/>
                    <a:p>
                      <a:endParaRPr lang="zh-CN" altLang="en-US" sz="2800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vert="horz"/>
                </a:tc>
              </a:tr>
            </a:tbl>
          </a:graphicData>
        </a:graphic>
      </p:graphicFrame>
      <p:pic>
        <p:nvPicPr>
          <p:cNvPr id="7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668000" y="12522200"/>
            <a:ext cx="330200" cy="2540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push dir="u"/>
      </p:transition>
    </mc:Choice>
    <mc:Fallback>
      <p:transition spd="slow" advClick="0">
        <p:push dir="u"/>
      </p:transition>
    </mc:Fallback>
  </mc:AlternateContent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​​">
  <a:themeElements>
    <a:clrScheme name="自定义 131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9999"/>
      </a:accent1>
      <a:accent2>
        <a:srgbClr val="816759"/>
      </a:accent2>
      <a:accent3>
        <a:srgbClr val="FD9999"/>
      </a:accent3>
      <a:accent4>
        <a:srgbClr val="816759"/>
      </a:accent4>
      <a:accent5>
        <a:srgbClr val="FD9999"/>
      </a:accent5>
      <a:accent6>
        <a:srgbClr val="816759"/>
      </a:accent6>
      <a:hlink>
        <a:srgbClr val="FD9999"/>
      </a:hlink>
      <a:folHlink>
        <a:srgbClr val="816759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自定义 131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9999"/>
      </a:accent1>
      <a:accent2>
        <a:srgbClr val="816759"/>
      </a:accent2>
      <a:accent3>
        <a:srgbClr val="FD9999"/>
      </a:accent3>
      <a:accent4>
        <a:srgbClr val="816759"/>
      </a:accent4>
      <a:accent5>
        <a:srgbClr val="FD9999"/>
      </a:accent5>
      <a:accent6>
        <a:srgbClr val="816759"/>
      </a:accent6>
      <a:hlink>
        <a:srgbClr val="FD9999"/>
      </a:hlink>
      <a:folHlink>
        <a:srgbClr val="816759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4107</Words>
  <Application>WPS 演示</Application>
  <PresentationFormat/>
  <Paragraphs>186</Paragraphs>
  <Slides>28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Arial</vt:lpstr>
      <vt:lpstr>宋体</vt:lpstr>
      <vt:lpstr>Wingdings</vt:lpstr>
      <vt:lpstr>Roboto</vt:lpstr>
      <vt:lpstr>Segoe Print</vt:lpstr>
      <vt:lpstr>FZHei-B01S</vt:lpstr>
      <vt:lpstr>楷体</vt:lpstr>
      <vt:lpstr>Calibri</vt:lpstr>
      <vt:lpstr>微软雅黑</vt:lpstr>
      <vt:lpstr>Arial Unicode MS</vt:lpstr>
      <vt:lpstr>等线 Light</vt:lpstr>
      <vt:lpstr>等线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马儿</cp:lastModifiedBy>
  <cp:revision>5</cp:revision>
  <cp:lastPrinted>2021-03-16T10:17:00Z</cp:lastPrinted>
  <dcterms:created xsi:type="dcterms:W3CDTF">2021-03-16T10:17:00Z</dcterms:created>
  <dcterms:modified xsi:type="dcterms:W3CDTF">2022-02-27T14:36:08Z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686AB613E32A406DAE4D6413B3C28BEB</vt:lpwstr>
  </property>
  <property fmtid="{D5CDD505-2E9C-101B-9397-08002B2CF9AE}" pid="7" name="KSOProductBuildVer">
    <vt:lpwstr>2052-11.1.0.11365</vt:lpwstr>
  </property>
</Properties>
</file>