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4" r:id="rId2"/>
  </p:sldMasterIdLst>
  <p:notesMasterIdLst>
    <p:notesMasterId r:id="rId5"/>
  </p:notesMasterIdLst>
  <p:sldIdLst>
    <p:sldId id="259" r:id="rId3"/>
    <p:sldId id="349" r:id="rId4"/>
  </p:sldIdLst>
  <p:sldSz cx="12192000" cy="6858000"/>
  <p:notesSz cx="6858000" cy="9144000"/>
  <p:defaultTextStyle>
    <a:defPPr>
      <a:defRPr lang="zh-CN"/>
    </a:defPPr>
    <a:lvl1pPr marL="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5B9BD5"/>
    <a:srgbClr val="E193C5"/>
    <a:srgbClr val="F17BCF"/>
    <a:srgbClr val="00B050"/>
    <a:srgbClr val="33CC33"/>
    <a:srgbClr val="F2F2F2"/>
    <a:srgbClr val="3B5643"/>
    <a:srgbClr val="FFFFFF"/>
    <a:srgbClr val="F7DFB5"/>
    <a:srgbClr val="A27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73" autoAdjust="0"/>
    <p:restoredTop sz="61047" autoAdjust="0"/>
  </p:normalViewPr>
  <p:slideViewPr>
    <p:cSldViewPr snapToGrid="0">
      <p:cViewPr varScale="1">
        <p:scale>
          <a:sx n="56" d="100"/>
          <a:sy n="56" d="100"/>
        </p:scale>
        <p:origin x="190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919884-5668-4F5A-9960-A779E9A7F853}" type="datetimeFigureOut">
              <a:rPr lang="zh-CN" altLang="en-US" smtClean="0"/>
              <a:t>2022/9/30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AF7FB1-AE40-49B0-9694-D9869BE6060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87369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页面</a:t>
            </a:r>
            <a:r>
              <a:rPr lang="zh-C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统一为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16:9</a:t>
            </a:r>
            <a:r>
              <a:rPr lang="zh-C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宽幅画面比例尺寸；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PPT</a:t>
            </a:r>
            <a:r>
              <a:rPr lang="zh-C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统一格式为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PPT</a:t>
            </a:r>
            <a:r>
              <a:rPr lang="zh-C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或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PPTX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endParaRPr lang="en-US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dirty="0"/>
              <a:t>中文：</a:t>
            </a:r>
            <a:endParaRPr lang="en-US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dirty="0"/>
              <a:t>1. </a:t>
            </a:r>
            <a:r>
              <a:rPr lang="zh-CN" altLang="en-US" dirty="0"/>
              <a:t>课名：微软雅黑</a:t>
            </a:r>
            <a:r>
              <a:rPr lang="en-US" altLang="zh-CN" dirty="0"/>
              <a:t>48</a:t>
            </a:r>
            <a:r>
              <a:rPr lang="zh-CN" altLang="en-US" dirty="0"/>
              <a:t>号字；</a:t>
            </a:r>
            <a:endParaRPr lang="en-US" altLang="zh-CN" dirty="0"/>
          </a:p>
          <a:p>
            <a:r>
              <a:rPr lang="en-US" altLang="zh-CN" dirty="0"/>
              <a:t>2.</a:t>
            </a:r>
            <a:r>
              <a:rPr lang="zh-CN" altLang="en-US" sz="1200" b="0" dirty="0"/>
              <a:t>（第一课时）</a:t>
            </a:r>
            <a:r>
              <a:rPr lang="zh-CN" altLang="en-US" dirty="0"/>
              <a:t>：微软雅黑</a:t>
            </a:r>
            <a:r>
              <a:rPr lang="en-US" altLang="zh-CN" dirty="0"/>
              <a:t>32</a:t>
            </a:r>
            <a:r>
              <a:rPr lang="zh-CN" altLang="en-US" dirty="0"/>
              <a:t>号字；</a:t>
            </a:r>
            <a:endParaRPr lang="en-US" altLang="zh-CN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/>
              <a:t>3.</a:t>
            </a:r>
            <a:r>
              <a:rPr lang="zh-CN" altLang="en-US" dirty="0"/>
              <a:t>学校名称：请填写全称；</a:t>
            </a:r>
            <a:endParaRPr lang="en-US" altLang="zh-CN" b="1" dirty="0"/>
          </a:p>
          <a:p>
            <a:r>
              <a:rPr lang="en-US" altLang="zh-CN" dirty="0"/>
              <a:t>4.</a:t>
            </a:r>
            <a:r>
              <a:rPr lang="zh-CN" altLang="en-US" dirty="0"/>
              <a:t>学科、年级、主讲人、学校：华文楷体</a:t>
            </a:r>
            <a:r>
              <a:rPr lang="en-US" altLang="zh-CN" dirty="0"/>
              <a:t>28</a:t>
            </a:r>
            <a:r>
              <a:rPr lang="zh-CN" altLang="en-US" dirty="0"/>
              <a:t>号字（具体根据文字量可适当调整）。</a:t>
            </a:r>
            <a:endParaRPr lang="en-US" altLang="zh-CN" dirty="0"/>
          </a:p>
          <a:p>
            <a:endParaRPr lang="en-US" altLang="zh-CN" dirty="0"/>
          </a:p>
          <a:p>
            <a:r>
              <a:rPr lang="zh-CN" altLang="en-US" dirty="0"/>
              <a:t>英文</a:t>
            </a:r>
            <a:endParaRPr lang="en-US" altLang="zh-CN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/>
              <a:t>1.</a:t>
            </a:r>
            <a:r>
              <a:rPr lang="zh-CN" altLang="en-US" dirty="0"/>
              <a:t>课名：字体以</a:t>
            </a:r>
            <a:r>
              <a:rPr lang="en-US" altLang="zh-CN" dirty="0"/>
              <a:t>Times New Roman</a:t>
            </a:r>
            <a:r>
              <a:rPr lang="zh-CN" altLang="en-US" dirty="0"/>
              <a:t>为主，字号一般使用</a:t>
            </a:r>
            <a:r>
              <a:rPr lang="en-US" altLang="zh-CN" dirty="0"/>
              <a:t>32—36</a:t>
            </a:r>
            <a:r>
              <a:rPr lang="zh-CN" altLang="en-US" dirty="0"/>
              <a:t>号，特别强调可以用</a:t>
            </a:r>
            <a:r>
              <a:rPr lang="en-US" altLang="zh-CN" dirty="0"/>
              <a:t>40</a:t>
            </a:r>
            <a:r>
              <a:rPr lang="zh-CN" altLang="en-US" dirty="0"/>
              <a:t>号；</a:t>
            </a:r>
            <a:endParaRPr lang="en-US" altLang="zh-CN" dirty="0"/>
          </a:p>
          <a:p>
            <a:r>
              <a:rPr lang="en-US" altLang="zh-CN" dirty="0"/>
              <a:t>2.</a:t>
            </a:r>
            <a:r>
              <a:rPr lang="zh-CN" altLang="en-US" dirty="0"/>
              <a:t>（</a:t>
            </a:r>
            <a:r>
              <a:rPr lang="en-US" altLang="zh-CN" dirty="0"/>
              <a:t>Period</a:t>
            </a:r>
            <a:r>
              <a:rPr lang="en-US" altLang="zh-CN" baseline="0" dirty="0"/>
              <a:t> 1</a:t>
            </a:r>
            <a:r>
              <a:rPr lang="zh-CN" altLang="en-US" dirty="0"/>
              <a:t>）：字体使用</a:t>
            </a:r>
            <a:r>
              <a:rPr lang="en-US" altLang="zh-CN" dirty="0"/>
              <a:t>Arial</a:t>
            </a:r>
            <a:r>
              <a:rPr lang="zh-CN" altLang="en-US" dirty="0"/>
              <a:t>，字号为</a:t>
            </a:r>
            <a:r>
              <a:rPr lang="en-US" altLang="zh-CN" dirty="0"/>
              <a:t>28</a:t>
            </a:r>
            <a:r>
              <a:rPr lang="zh-CN" altLang="en-US" dirty="0"/>
              <a:t>；</a:t>
            </a:r>
            <a:endParaRPr lang="en-US" altLang="zh-CN" dirty="0"/>
          </a:p>
          <a:p>
            <a:r>
              <a:rPr lang="en-US" altLang="zh-CN" dirty="0"/>
              <a:t>3.</a:t>
            </a:r>
            <a:r>
              <a:rPr lang="zh-CN" altLang="en-US" dirty="0"/>
              <a:t>正文一般用</a:t>
            </a:r>
            <a:r>
              <a:rPr lang="en-US" altLang="zh-CN" dirty="0"/>
              <a:t>24—28</a:t>
            </a:r>
            <a:r>
              <a:rPr lang="zh-CN" altLang="en-US" dirty="0"/>
              <a:t>号，特别强调可用</a:t>
            </a:r>
            <a:r>
              <a:rPr lang="en-US" altLang="zh-CN" dirty="0"/>
              <a:t>32</a:t>
            </a:r>
            <a:r>
              <a:rPr lang="zh-CN" altLang="en-US" dirty="0"/>
              <a:t>号。</a:t>
            </a:r>
            <a:endParaRPr lang="en-US" altLang="zh-CN" dirty="0"/>
          </a:p>
          <a:p>
            <a:endParaRPr lang="en-US" altLang="zh-CN" dirty="0"/>
          </a:p>
          <a:p>
            <a:r>
              <a:rPr lang="zh-C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注意标点的规范（例如：中文省略号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为</a:t>
            </a:r>
            <a:r>
              <a:rPr lang="zh-C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……，可用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Shift+</a:t>
            </a:r>
            <a:r>
              <a:rPr lang="zh-C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数字键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zh-C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打出中文省略号，英文省略号</a:t>
            </a:r>
            <a:r>
              <a:rPr lang="zh-CN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为</a:t>
            </a:r>
            <a:r>
              <a:rPr lang="en-US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</a:t>
            </a:r>
            <a:r>
              <a:rPr lang="zh-CN" altLang="zh-CN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）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540E3B-F9C0-48B6-A129-4D327DD3065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3472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1.</a:t>
            </a:r>
            <a:r>
              <a:rPr lang="zh-CN" altLang="en-US" dirty="0" smtClean="0"/>
              <a:t>正文标题为：黑体，</a:t>
            </a:r>
            <a:r>
              <a:rPr lang="en-US" altLang="zh-CN" dirty="0" smtClean="0"/>
              <a:t>30</a:t>
            </a:r>
            <a:r>
              <a:rPr lang="zh-CN" altLang="en-US" dirty="0" smtClean="0"/>
              <a:t>号字；</a:t>
            </a:r>
            <a:endParaRPr lang="en-US" altLang="zh-CN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2.</a:t>
            </a:r>
            <a:r>
              <a:rPr lang="zh-CN" altLang="en-US" dirty="0" smtClean="0"/>
              <a:t>正文内容为：华文楷体，尽量不小于</a:t>
            </a:r>
            <a:r>
              <a:rPr lang="en-US" altLang="zh-CN" dirty="0" smtClean="0"/>
              <a:t>24</a:t>
            </a:r>
            <a:r>
              <a:rPr lang="zh-CN" altLang="en-US" dirty="0" smtClean="0"/>
              <a:t>号，</a:t>
            </a: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特殊辅助性文字不低于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18</a:t>
            </a: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；</a:t>
            </a:r>
            <a:r>
              <a:rPr lang="zh-CN" altLang="en-US" dirty="0" smtClean="0"/>
              <a:t>根据文字量可适当调整。</a:t>
            </a: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内容文字一行一般</a:t>
            </a:r>
            <a:r>
              <a:rPr lang="zh-CN" altLang="zh-CN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不能</a:t>
            </a: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超过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28</a:t>
            </a: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个字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，单页文字</a:t>
            </a: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一般不能超过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行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endParaRPr lang="en-US" altLang="zh-CN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拍摄版本呈现内容务必与上传版本呈现的内容完全一致。</a:t>
            </a:r>
            <a:endParaRPr lang="en-US" altLang="zh-CN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 smtClean="0"/>
              <a:t>英文</a:t>
            </a:r>
            <a:endParaRPr lang="en-US" altLang="zh-CN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1.</a:t>
            </a:r>
            <a:r>
              <a:rPr lang="zh-CN" altLang="en-US" dirty="0" smtClean="0"/>
              <a:t>正文标题为：以</a:t>
            </a:r>
            <a:r>
              <a:rPr lang="en-US" altLang="zh-CN" dirty="0" smtClean="0"/>
              <a:t>Times New Roman</a:t>
            </a:r>
            <a:r>
              <a:rPr lang="zh-CN" altLang="en-US" dirty="0" smtClean="0"/>
              <a:t>为主</a:t>
            </a:r>
            <a:r>
              <a:rPr lang="en-US" altLang="zh-CN" dirty="0" smtClean="0"/>
              <a:t>,</a:t>
            </a:r>
            <a:r>
              <a:rPr lang="zh-CN" altLang="en-US" dirty="0" smtClean="0"/>
              <a:t>可搭配使用</a:t>
            </a:r>
            <a:r>
              <a:rPr lang="en-US" altLang="zh-CN" dirty="0" smtClean="0"/>
              <a:t>Arial</a:t>
            </a:r>
            <a:r>
              <a:rPr lang="zh-CN" altLang="en-US" dirty="0" smtClean="0"/>
              <a:t>。字号为</a:t>
            </a:r>
            <a:r>
              <a:rPr lang="en-US" altLang="zh-CN" dirty="0" smtClean="0"/>
              <a:t>32—36</a:t>
            </a:r>
            <a:r>
              <a:rPr lang="zh-CN" altLang="en-US" dirty="0" smtClean="0"/>
              <a:t>号，特别强调可以用</a:t>
            </a:r>
            <a:r>
              <a:rPr lang="en-US" altLang="zh-CN" dirty="0" smtClean="0"/>
              <a:t>40</a:t>
            </a:r>
            <a:r>
              <a:rPr lang="zh-CN" altLang="en-US" dirty="0" smtClean="0"/>
              <a:t>号。</a:t>
            </a:r>
            <a:endParaRPr lang="en-US" altLang="zh-CN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2.</a:t>
            </a:r>
            <a:r>
              <a:rPr lang="zh-CN" altLang="en-US" dirty="0" smtClean="0"/>
              <a:t>正文内容为：以</a:t>
            </a:r>
            <a:r>
              <a:rPr lang="en-US" altLang="zh-CN" dirty="0" smtClean="0"/>
              <a:t>Times New Roman</a:t>
            </a:r>
            <a:r>
              <a:rPr lang="zh-CN" altLang="en-US" dirty="0" smtClean="0"/>
              <a:t>为主</a:t>
            </a:r>
            <a:r>
              <a:rPr lang="en-US" altLang="zh-CN" dirty="0" smtClean="0"/>
              <a:t>,</a:t>
            </a:r>
            <a:r>
              <a:rPr lang="zh-CN" altLang="en-US" dirty="0" smtClean="0"/>
              <a:t>可搭配使用</a:t>
            </a:r>
            <a:r>
              <a:rPr lang="en-US" altLang="zh-CN" dirty="0" smtClean="0"/>
              <a:t>Arial</a:t>
            </a:r>
            <a:r>
              <a:rPr lang="zh-CN" altLang="en-US" dirty="0" smtClean="0"/>
              <a:t>。字号为</a:t>
            </a:r>
            <a:r>
              <a:rPr lang="en-US" altLang="zh-CN" dirty="0" smtClean="0"/>
              <a:t>24—28</a:t>
            </a:r>
            <a:r>
              <a:rPr lang="zh-CN" altLang="en-US" dirty="0" smtClean="0"/>
              <a:t>号，特别强调可用</a:t>
            </a:r>
            <a:r>
              <a:rPr lang="en-US" altLang="zh-CN" dirty="0" smtClean="0"/>
              <a:t>32</a:t>
            </a:r>
            <a:r>
              <a:rPr lang="zh-CN" altLang="en-US" dirty="0" smtClean="0"/>
              <a:t>号。</a:t>
            </a:r>
            <a:endParaRPr lang="en-US" altLang="zh-CN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</a:t>
            </a: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英文每行一般</a:t>
            </a:r>
            <a:r>
              <a:rPr lang="zh-CN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不能超过</a:t>
            </a:r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15</a:t>
            </a:r>
            <a:r>
              <a:rPr lang="zh-CN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个单词</a:t>
            </a: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；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单页文字</a:t>
            </a: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一般不能超过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行。</a:t>
            </a:r>
            <a:endParaRPr lang="en-US" altLang="zh-CN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AF7FB1-AE40-49B0-9694-D9869BE6060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9814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2022/9/30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80" y="728666"/>
            <a:ext cx="6682317" cy="77047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3200" dirty="0">
                <a:solidFill>
                  <a:schemeClr val="bg1"/>
                </a:solidFill>
              </a:rPr>
              <a:t>基础教育精品课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82" y="2830104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423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300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351" dirty="0"/>
          </a:p>
        </p:txBody>
      </p:sp>
    </p:spTree>
    <p:extLst>
      <p:ext uri="{BB962C8B-B14F-4D97-AF65-F5344CB8AC3E}">
        <p14:creationId xmlns:p14="http://schemas.microsoft.com/office/powerpoint/2010/main" val="1614737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7691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2022/9/30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3200" dirty="0">
                <a:solidFill>
                  <a:schemeClr val="bg1"/>
                </a:solidFill>
              </a:rPr>
              <a:t>基础教育精品课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152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59158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5612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2022/9/30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507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ctr" defTabSz="914354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2022/9/30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5084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idx="4294967295"/>
          </p:nvPr>
        </p:nvSpPr>
        <p:spPr>
          <a:xfrm>
            <a:off x="1055690" y="2044237"/>
            <a:ext cx="10080625" cy="1006475"/>
          </a:xfrm>
          <a:prstGeom prst="rect">
            <a:avLst/>
          </a:prstGeom>
        </p:spPr>
        <p:txBody>
          <a:bodyPr/>
          <a:lstStyle/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Unit1 In China</a:t>
            </a:r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（</a:t>
            </a:r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Lesson 2</a:t>
            </a:r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）</a:t>
            </a:r>
          </a:p>
        </p:txBody>
      </p:sp>
      <p:sp>
        <p:nvSpPr>
          <p:cNvPr id="6" name="副标题 2"/>
          <p:cNvSpPr txBox="1"/>
          <p:nvPr/>
        </p:nvSpPr>
        <p:spPr>
          <a:xfrm>
            <a:off x="1395664" y="3771494"/>
            <a:ext cx="9496947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54">
              <a:defRPr/>
            </a:pPr>
            <a:r>
              <a:rPr lang="zh-CN" altLang="en-US" sz="2800" dirty="0">
                <a:solidFill>
                  <a:prstClr val="white"/>
                </a:solidFill>
              </a:rPr>
              <a:t>年    级：六年级                     学    科：英语（人教版）</a:t>
            </a:r>
          </a:p>
          <a:p>
            <a:pPr defTabSz="914354">
              <a:defRPr/>
            </a:pPr>
            <a:r>
              <a:rPr lang="zh-CN" altLang="en-US" sz="2800" dirty="0">
                <a:solidFill>
                  <a:prstClr val="white"/>
                </a:solidFill>
              </a:rPr>
              <a:t>主讲人</a:t>
            </a:r>
            <a:r>
              <a:rPr lang="zh-CN" altLang="en-US" sz="2800" dirty="0" smtClean="0">
                <a:solidFill>
                  <a:prstClr val="white"/>
                </a:solidFill>
              </a:rPr>
              <a:t>：陈小慧                     </a:t>
            </a:r>
            <a:r>
              <a:rPr lang="zh-CN" altLang="en-US" sz="2800" dirty="0">
                <a:solidFill>
                  <a:prstClr val="white"/>
                </a:solidFill>
              </a:rPr>
              <a:t>学    校</a:t>
            </a:r>
            <a:r>
              <a:rPr lang="zh-CN" altLang="en-US" sz="2800" dirty="0" smtClean="0">
                <a:solidFill>
                  <a:prstClr val="white"/>
                </a:solidFill>
              </a:rPr>
              <a:t>：</a:t>
            </a:r>
            <a:r>
              <a:rPr lang="en-US" altLang="zh-CN" sz="2800" dirty="0" smtClean="0">
                <a:solidFill>
                  <a:prstClr val="white"/>
                </a:solidFill>
              </a:rPr>
              <a:t>XX</a:t>
            </a:r>
            <a:r>
              <a:rPr lang="zh-CN" altLang="en-US" sz="2800" dirty="0" smtClean="0">
                <a:solidFill>
                  <a:prstClr val="white"/>
                </a:solidFill>
              </a:rPr>
              <a:t>学校</a:t>
            </a:r>
            <a:endParaRPr lang="en-US" altLang="zh-CN" sz="28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30601" y="1933089"/>
            <a:ext cx="4779942" cy="540000"/>
            <a:chOff x="996173" y="2188583"/>
            <a:chExt cx="4779942" cy="540000"/>
          </a:xfrm>
        </p:grpSpPr>
        <p:grpSp>
          <p:nvGrpSpPr>
            <p:cNvPr id="6" name="组合 5"/>
            <p:cNvGrpSpPr/>
            <p:nvPr/>
          </p:nvGrpSpPr>
          <p:grpSpPr>
            <a:xfrm>
              <a:off x="996173" y="2188583"/>
              <a:ext cx="3287795" cy="540000"/>
              <a:chOff x="1635964" y="1686127"/>
              <a:chExt cx="3662867" cy="601602"/>
            </a:xfrm>
          </p:grpSpPr>
          <p:sp>
            <p:nvSpPr>
              <p:cNvPr id="8" name="圆角矩形 7"/>
              <p:cNvSpPr/>
              <p:nvPr/>
            </p:nvSpPr>
            <p:spPr>
              <a:xfrm>
                <a:off x="1852333" y="1729911"/>
                <a:ext cx="3446498" cy="528105"/>
              </a:xfrm>
              <a:prstGeom prst="roundRect">
                <a:avLst/>
              </a:prstGeom>
              <a:solidFill>
                <a:srgbClr val="01431D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矩形 8"/>
              <p:cNvSpPr/>
              <p:nvPr/>
            </p:nvSpPr>
            <p:spPr>
              <a:xfrm rot="18614181">
                <a:off x="1635965" y="1686126"/>
                <a:ext cx="601602" cy="601603"/>
              </a:xfrm>
              <a:prstGeom prst="rect">
                <a:avLst/>
              </a:prstGeom>
              <a:solidFill>
                <a:srgbClr val="01621F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7" name="文本框 6"/>
            <p:cNvSpPr txBox="1"/>
            <p:nvPr/>
          </p:nvSpPr>
          <p:spPr>
            <a:xfrm>
              <a:off x="1060994" y="2238645"/>
              <a:ext cx="471512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prstClr val="whit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1    </a:t>
              </a:r>
              <a:r>
                <a:rPr lang="zh-CN" altLang="en-US" sz="2400" dirty="0" smtClean="0">
                  <a:solidFill>
                    <a:prstClr val="whit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小小百家讲堂</a:t>
              </a:r>
              <a:endParaRPr lang="zh-CN" altLang="en-US" sz="2400" dirty="0">
                <a:solidFill>
                  <a:prstClr val="white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998562" y="2579727"/>
            <a:ext cx="65205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山</a:t>
            </a:r>
            <a:r>
              <a:rPr lang="zh-CN" altLang="en-US" sz="24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不在高，有仙则名。水不在深，有龙则</a:t>
            </a:r>
            <a:r>
              <a:rPr lang="zh-CN" altLang="en-US" sz="2400" dirty="0" smtClean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灵。</a:t>
            </a:r>
            <a:endParaRPr lang="zh-CN" altLang="en-US" sz="24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30600" y="4378131"/>
            <a:ext cx="4803810" cy="540000"/>
            <a:chOff x="996172" y="4633625"/>
            <a:chExt cx="4803810" cy="540000"/>
          </a:xfrm>
        </p:grpSpPr>
        <p:grpSp>
          <p:nvGrpSpPr>
            <p:cNvPr id="12" name="组合 11"/>
            <p:cNvGrpSpPr/>
            <p:nvPr/>
          </p:nvGrpSpPr>
          <p:grpSpPr>
            <a:xfrm>
              <a:off x="996172" y="4633625"/>
              <a:ext cx="3287795" cy="540000"/>
              <a:chOff x="1635964" y="1686127"/>
              <a:chExt cx="3662867" cy="601602"/>
            </a:xfrm>
          </p:grpSpPr>
          <p:sp>
            <p:nvSpPr>
              <p:cNvPr id="14" name="圆角矩形 13"/>
              <p:cNvSpPr/>
              <p:nvPr/>
            </p:nvSpPr>
            <p:spPr>
              <a:xfrm>
                <a:off x="1852333" y="1729911"/>
                <a:ext cx="3446498" cy="528105"/>
              </a:xfrm>
              <a:prstGeom prst="roundRect">
                <a:avLst/>
              </a:prstGeom>
              <a:solidFill>
                <a:srgbClr val="711000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 rot="18614181">
                <a:off x="1635965" y="1686126"/>
                <a:ext cx="601602" cy="601603"/>
              </a:xfrm>
              <a:prstGeom prst="rect">
                <a:avLst/>
              </a:prstGeom>
              <a:solidFill>
                <a:srgbClr val="AF0000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3" name="文本框 12"/>
            <p:cNvSpPr txBox="1"/>
            <p:nvPr/>
          </p:nvSpPr>
          <p:spPr>
            <a:xfrm>
              <a:off x="1084861" y="4677005"/>
              <a:ext cx="471512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prstClr val="whit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1    </a:t>
              </a:r>
              <a:r>
                <a:rPr lang="zh-CN" altLang="en-US" sz="2400" dirty="0" smtClean="0">
                  <a:solidFill>
                    <a:prstClr val="whit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小小百家讲堂</a:t>
              </a:r>
              <a:endParaRPr lang="zh-CN" altLang="en-US" sz="2400" dirty="0">
                <a:solidFill>
                  <a:prstClr val="white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998562" y="5015545"/>
            <a:ext cx="6708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山</a:t>
            </a:r>
            <a:r>
              <a:rPr lang="zh-CN" altLang="en-US" sz="24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不在高，有仙则名。水不在深，有龙则灵。</a:t>
            </a:r>
          </a:p>
        </p:txBody>
      </p:sp>
      <p:sp>
        <p:nvSpPr>
          <p:cNvPr id="17" name="标题 27"/>
          <p:cNvSpPr txBox="1">
            <a:spLocks/>
          </p:cNvSpPr>
          <p:nvPr/>
        </p:nvSpPr>
        <p:spPr>
          <a:xfrm>
            <a:off x="535988" y="1081965"/>
            <a:ext cx="8208963" cy="574368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3000" smtClean="0"/>
              <a:t>陋室铭</a:t>
            </a:r>
            <a:endParaRPr lang="zh-CN" altLang="en-US" sz="3000" dirty="0"/>
          </a:p>
        </p:txBody>
      </p:sp>
      <p:grpSp>
        <p:nvGrpSpPr>
          <p:cNvPr id="18" name="组合 17"/>
          <p:cNvGrpSpPr/>
          <p:nvPr/>
        </p:nvGrpSpPr>
        <p:grpSpPr>
          <a:xfrm>
            <a:off x="530600" y="3168328"/>
            <a:ext cx="4803810" cy="540000"/>
            <a:chOff x="996172" y="3505024"/>
            <a:chExt cx="4803810" cy="540000"/>
          </a:xfrm>
        </p:grpSpPr>
        <p:grpSp>
          <p:nvGrpSpPr>
            <p:cNvPr id="19" name="组合 18"/>
            <p:cNvGrpSpPr/>
            <p:nvPr/>
          </p:nvGrpSpPr>
          <p:grpSpPr>
            <a:xfrm>
              <a:off x="996172" y="3505024"/>
              <a:ext cx="3287795" cy="540000"/>
              <a:chOff x="1635964" y="1686127"/>
              <a:chExt cx="3662867" cy="601602"/>
            </a:xfrm>
          </p:grpSpPr>
          <p:sp>
            <p:nvSpPr>
              <p:cNvPr id="21" name="圆角矩形 20"/>
              <p:cNvSpPr/>
              <p:nvPr/>
            </p:nvSpPr>
            <p:spPr>
              <a:xfrm>
                <a:off x="1852333" y="1729911"/>
                <a:ext cx="3446498" cy="528105"/>
              </a:xfrm>
              <a:prstGeom prst="roundRect">
                <a:avLst/>
              </a:prstGeom>
              <a:solidFill>
                <a:srgbClr val="014E6A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矩形 21"/>
              <p:cNvSpPr/>
              <p:nvPr/>
            </p:nvSpPr>
            <p:spPr>
              <a:xfrm rot="18614181">
                <a:off x="1635965" y="1686126"/>
                <a:ext cx="601602" cy="601603"/>
              </a:xfrm>
              <a:prstGeom prst="rect">
                <a:avLst/>
              </a:prstGeom>
              <a:solidFill>
                <a:srgbClr val="1784AD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1084861" y="3548404"/>
              <a:ext cx="471512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prstClr val="whit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1    </a:t>
              </a:r>
              <a:r>
                <a:rPr lang="zh-CN" altLang="en-US" sz="2400" dirty="0" smtClean="0">
                  <a:solidFill>
                    <a:prstClr val="white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小小百家讲堂</a:t>
              </a:r>
              <a:endParaRPr lang="zh-CN" altLang="en-US" sz="2400" dirty="0">
                <a:solidFill>
                  <a:prstClr val="white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998562" y="3886944"/>
            <a:ext cx="6708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dirty="0" smtClean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r>
              <a:rPr lang="zh-CN" altLang="en-US" sz="24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山不在高，有仙则名。水不在深，有龙则灵。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8954219" y="2743200"/>
            <a:ext cx="29674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latin typeface="+mn-ea"/>
              </a:rPr>
              <a:t>显示内容偏左，留出老师出镜位置</a:t>
            </a:r>
            <a:endParaRPr lang="zh-CN" altLang="en-US" b="1" dirty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3828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19050">
          <a:solidFill>
            <a:schemeClr val="accent6">
              <a:lumMod val="50000"/>
            </a:schemeClr>
          </a:solidFill>
        </a:ln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9765</TotalTime>
  <Words>435</Words>
  <Application>Microsoft Office PowerPoint</Application>
  <PresentationFormat>宽屏</PresentationFormat>
  <Paragraphs>35</Paragraphs>
  <Slides>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</vt:i4>
      </vt:variant>
    </vt:vector>
  </HeadingPairs>
  <TitlesOfParts>
    <vt:vector size="12" baseType="lpstr">
      <vt:lpstr>等线</vt:lpstr>
      <vt:lpstr>黑体</vt:lpstr>
      <vt:lpstr>华文楷体</vt:lpstr>
      <vt:lpstr>宋体</vt:lpstr>
      <vt:lpstr>微软雅黑</vt:lpstr>
      <vt:lpstr>Arial</vt:lpstr>
      <vt:lpstr>Calibri</vt:lpstr>
      <vt:lpstr>Times New Roman</vt:lpstr>
      <vt:lpstr>Office 主题</vt:lpstr>
      <vt:lpstr>1_Office 主题</vt:lpstr>
      <vt:lpstr>Unit1 In China（Lesson 2）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陋室铭（第一课时）</dc:title>
  <dc:creator>陈 慧</dc:creator>
  <cp:lastModifiedBy>顾惠君</cp:lastModifiedBy>
  <cp:revision>41</cp:revision>
  <dcterms:created xsi:type="dcterms:W3CDTF">2021-10-02T09:06:10Z</dcterms:created>
  <dcterms:modified xsi:type="dcterms:W3CDTF">2022-09-30T06:54:49Z</dcterms:modified>
</cp:coreProperties>
</file>