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3"/>
  </p:notesMasterIdLst>
  <p:sldIdLst>
    <p:sldId id="324" r:id="rId4"/>
    <p:sldId id="358" r:id="rId5"/>
    <p:sldId id="359" r:id="rId6"/>
    <p:sldId id="360" r:id="rId7"/>
    <p:sldId id="343" r:id="rId8"/>
    <p:sldId id="344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353" r:id="rId18"/>
    <p:sldId id="354" r:id="rId19"/>
    <p:sldId id="355" r:id="rId20"/>
    <p:sldId id="356" r:id="rId21"/>
    <p:sldId id="357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omic Sans MS" panose="030F0702030302020204" pitchFamily="66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35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5"/>
    <p:restoredTop sz="94660"/>
  </p:normalViewPr>
  <p:slideViewPr>
    <p:cSldViewPr showGuides="1">
      <p:cViewPr varScale="1">
        <p:scale>
          <a:sx n="75" d="100"/>
          <a:sy n="75" d="100"/>
        </p:scale>
        <p:origin x="-930" y="-102"/>
      </p:cViewPr>
      <p:guideLst>
        <p:guide orient="horz" pos="2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4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fontAlgn="base" hangingPunct="1">
              <a:buNone/>
            </a:pPr>
            <a:fld id="{9A0DB2DC-4C9A-4742-B13C-FB6460FD3503}" type="slidenum">
              <a:rPr lang="en-US" altLang="zh-CN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z="1200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4" descr="5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42862" y="3821113"/>
            <a:ext cx="9183687" cy="3087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9" name="Group 8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9" name="Freeform 9"/>
            <p:cNvSpPr/>
            <p:nvPr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" name="Freeform 10"/>
            <p:cNvSpPr/>
            <p:nvPr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03" name="Group 12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3" name="Freeform 13"/>
              <p:cNvSpPr/>
              <p:nvPr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Freeform 14"/>
              <p:cNvSpPr/>
              <p:nvPr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Freeform 15"/>
              <p:cNvSpPr/>
              <p:nvPr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Freeform 16"/>
              <p:cNvSpPr/>
              <p:nvPr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Freeform 17"/>
              <p:cNvSpPr/>
              <p:nvPr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4109" name="Group 18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9" name="Freeform 19"/>
            <p:cNvSpPr/>
            <p:nvPr/>
          </p:nvSpPr>
          <p:spPr bwMode="auto">
            <a:xfrm rot="7320404">
              <a:off x="4905" y="2932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" name="Freeform 20"/>
            <p:cNvSpPr/>
            <p:nvPr/>
          </p:nvSpPr>
          <p:spPr bwMode="auto">
            <a:xfrm rot="7320404">
              <a:off x="4890" y="2919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1" name="Freeform 21"/>
            <p:cNvSpPr/>
            <p:nvPr/>
          </p:nvSpPr>
          <p:spPr bwMode="auto">
            <a:xfrm rot="7320404">
              <a:off x="4996" y="2910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4113" name="Group 22"/>
            <p:cNvGrpSpPr/>
            <p:nvPr userDrawn="1"/>
          </p:nvGrpSpPr>
          <p:grpSpPr>
            <a:xfrm>
              <a:off x="4986" y="2752"/>
              <a:ext cx="470" cy="667"/>
              <a:chOff x="4986" y="2752"/>
              <a:chExt cx="470" cy="667"/>
            </a:xfrm>
          </p:grpSpPr>
          <p:sp>
            <p:nvSpPr>
              <p:cNvPr id="23" name="Freeform 23"/>
              <p:cNvSpPr/>
              <p:nvPr/>
            </p:nvSpPr>
            <p:spPr bwMode="auto">
              <a:xfrm rot="7320404">
                <a:off x="4983" y="3186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4" name="Freeform 24"/>
              <p:cNvSpPr/>
              <p:nvPr/>
            </p:nvSpPr>
            <p:spPr bwMode="auto">
              <a:xfrm rot="7320404">
                <a:off x="4883" y="2926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5" name="Freeform 25"/>
              <p:cNvSpPr/>
              <p:nvPr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6" name="Freeform 26"/>
              <p:cNvSpPr/>
              <p:nvPr/>
            </p:nvSpPr>
            <p:spPr bwMode="auto">
              <a:xfrm rot="7320404">
                <a:off x="5362" y="2869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Freeform 27"/>
              <p:cNvSpPr/>
              <p:nvPr/>
            </p:nvSpPr>
            <p:spPr bwMode="auto">
              <a:xfrm rot="7320404">
                <a:off x="5134" y="2996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sp>
        <p:nvSpPr>
          <p:cNvPr id="28" name="Freeform 28"/>
          <p:cNvSpPr/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Freeform 29"/>
          <p:cNvSpPr/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FFFFFF"/>
                  </a:outerShdw>
                </a:effectLst>
              </a:defRPr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0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 fontAlgn="base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61B73CB-B485-42F4-8D3D-4BEFFD8D7BFC}" type="datetimeFigureOut"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</a:fld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3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Rectangle 4"/>
          <p:cNvSpPr>
            <a:spLocks noGrp="1"/>
          </p:cNvSpPr>
          <p:nvPr>
            <p:ph type="body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6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8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>
              <a:buNone/>
            </a:pPr>
            <a:fld id="{9A0DB2DC-4C9A-4742-B13C-FB6460FD3503}" type="slidenum">
              <a:rPr lang="en-US" altLang="zh-CN" strike="noStrike" noProof="1" dirty="0"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 dirty="0">
              <a:latin typeface="Comic Sans MS" panose="030F0702030302020204" pitchFamily="66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anose="030F0702030302020204" pitchFamily="66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anose="020B0604020202020204" pitchFamily="34" charset="0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anose="020B0604020202020204" pitchFamily="34" charset="0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anose="020B0604020202020204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>
            <a:alphaModFix amt="28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538163" y="2782888"/>
            <a:ext cx="7772400" cy="111125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p>
            <a:pPr algn="ctr" fontAlgn="base"/>
            <a:endParaRPr lang="en-US" altLang="zh-CN" sz="4400" b="1" strike="noStrike" noProof="1">
              <a:effectLst>
                <a:outerShdw blurRad="38100" dist="38100" dir="2700000">
                  <a:srgbClr val="FFFFFF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266825" y="1917065"/>
            <a:ext cx="6610350" cy="230695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zh-CN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土地的誓言</a:t>
            </a:r>
            <a:endParaRPr lang="zh-CN" altLang="zh-CN" sz="7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端木蕻良</a:t>
            </a:r>
            <a:endParaRPr lang="zh-CN" altLang="en-US" sz="7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34925" y="1714488"/>
            <a:ext cx="9109075" cy="2245360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solidFill>
                  <a:srgbClr val="663300"/>
                </a:solidFill>
                <a:latin typeface="+mj-ea"/>
                <a:ea typeface="+mj-ea"/>
              </a:rPr>
              <a:t>   1931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年</a:t>
            </a:r>
            <a:r>
              <a:rPr kumimoji="1" lang="en-US" altLang="zh-CN" sz="2800" b="1" dirty="0">
                <a:solidFill>
                  <a:srgbClr val="663300"/>
                </a:solidFill>
                <a:latin typeface="+mj-ea"/>
                <a:ea typeface="+mj-ea"/>
              </a:rPr>
              <a:t>9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月</a:t>
            </a:r>
            <a:r>
              <a:rPr kumimoji="1" lang="en-US" altLang="zh-CN" sz="2800" b="1" dirty="0">
                <a:solidFill>
                  <a:srgbClr val="663300"/>
                </a:solidFill>
                <a:latin typeface="+mj-ea"/>
                <a:ea typeface="+mj-ea"/>
              </a:rPr>
              <a:t>18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日晚</a:t>
            </a:r>
            <a:r>
              <a:rPr kumimoji="1" lang="en-US" altLang="zh-CN" sz="2800" b="1" dirty="0">
                <a:solidFill>
                  <a:srgbClr val="663300"/>
                </a:solidFill>
                <a:latin typeface="+mj-ea"/>
                <a:ea typeface="+mj-ea"/>
              </a:rPr>
              <a:t>10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时</a:t>
            </a:r>
            <a:r>
              <a:rPr kumimoji="1" lang="en-US" altLang="zh-CN" sz="2800" b="1" dirty="0">
                <a:solidFill>
                  <a:srgbClr val="663300"/>
                </a:solidFill>
                <a:latin typeface="+mj-ea"/>
                <a:ea typeface="+mj-ea"/>
              </a:rPr>
              <a:t>20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分，日本“关东军”将沈阳北郊柳条湖附近的一段</a:t>
            </a:r>
            <a:r>
              <a:rPr kumimoji="1" lang="zh-CN" altLang="en-US" sz="2800" b="1" dirty="0" smtClean="0">
                <a:solidFill>
                  <a:srgbClr val="663300"/>
                </a:solidFill>
                <a:latin typeface="+mj-ea"/>
                <a:ea typeface="+mj-ea"/>
              </a:rPr>
              <a:t>路轨（南满铁路）炸毁了</a:t>
            </a:r>
            <a:r>
              <a:rPr kumimoji="1" lang="zh-CN" altLang="en-US" sz="2800" b="1" dirty="0">
                <a:solidFill>
                  <a:srgbClr val="663300"/>
                </a:solidFill>
                <a:latin typeface="+mj-ea"/>
                <a:ea typeface="+mj-ea"/>
              </a:rPr>
              <a:t>，却反诬陷中国军队破坏铁路、袭击日本军队。以此为借口，日军随即攻占了沈阳，策划并且制造了震惊中外的“九一八”事变。</a:t>
            </a:r>
            <a:endParaRPr kumimoji="1" lang="zh-CN" altLang="en-US" sz="2800" b="1" dirty="0">
              <a:solidFill>
                <a:srgbClr val="663300"/>
              </a:solidFill>
              <a:latin typeface="+mj-ea"/>
              <a:ea typeface="+mj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373" y="642918"/>
            <a:ext cx="9144000" cy="6202483"/>
            <a:chOff x="3373" y="642918"/>
            <a:chExt cx="9144000" cy="6202483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3" y="3981055"/>
              <a:ext cx="9144000" cy="28643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2928926" y="642918"/>
              <a:ext cx="3262433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zh-CN" altLang="en-US" sz="6000" dirty="0" smtClean="0">
                  <a:ln w="11430"/>
                  <a:solidFill>
                    <a:srgbClr val="002060"/>
                  </a:solidFill>
                  <a:latin typeface="华文琥珀" pitchFamily="2" charset="-122"/>
                  <a:ea typeface="华文琥珀" pitchFamily="2" charset="-122"/>
                </a:rPr>
                <a:t>背景资料</a:t>
              </a:r>
              <a:endParaRPr lang="zh-CN" altLang="en-US" sz="6000" cap="none" spc="0" dirty="0">
                <a:ln w="11430"/>
                <a:solidFill>
                  <a:srgbClr val="002060"/>
                </a:solidFill>
                <a:latin typeface="华文琥珀" pitchFamily="2" charset="-122"/>
                <a:ea typeface="华文琥珀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5560" y="1917209"/>
            <a:ext cx="9150350" cy="15684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kumimoji="1" lang="en-US" altLang="zh-CN" sz="3200" b="1" dirty="0">
                <a:solidFill>
                  <a:srgbClr val="C00000"/>
                </a:solidFill>
                <a:latin typeface="+mj-ea"/>
                <a:ea typeface="+mj-ea"/>
              </a:rPr>
              <a:t>   </a:t>
            </a:r>
            <a:r>
              <a:rPr kumimoji="1" lang="zh-CN" altLang="en-US" sz="3200" b="1" dirty="0" smtClean="0">
                <a:solidFill>
                  <a:srgbClr val="C00000"/>
                </a:solidFill>
                <a:latin typeface="+mj-ea"/>
                <a:ea typeface="+mj-ea"/>
              </a:rPr>
              <a:t>短短</a:t>
            </a:r>
            <a:r>
              <a:rPr kumimoji="1" lang="en-US" altLang="zh-CN" sz="3200" b="1" dirty="0">
                <a:solidFill>
                  <a:srgbClr val="C00000"/>
                </a:solidFill>
                <a:latin typeface="+mj-ea"/>
                <a:ea typeface="+mj-ea"/>
              </a:rPr>
              <a:t>3</a:t>
            </a:r>
            <a:r>
              <a:rPr kumimoji="1" lang="zh-CN" altLang="en-US" sz="3200" b="1" dirty="0">
                <a:solidFill>
                  <a:srgbClr val="C00000"/>
                </a:solidFill>
                <a:latin typeface="+mj-ea"/>
                <a:ea typeface="+mj-ea"/>
              </a:rPr>
              <a:t>个多月，日军就侵占了我国东北全境。从此，</a:t>
            </a:r>
            <a:r>
              <a:rPr kumimoji="1" lang="en-US" altLang="zh-CN" sz="3200" b="1" dirty="0">
                <a:solidFill>
                  <a:srgbClr val="C00000"/>
                </a:solidFill>
                <a:latin typeface="+mj-ea"/>
                <a:ea typeface="+mj-ea"/>
              </a:rPr>
              <a:t>3000</a:t>
            </a:r>
            <a:r>
              <a:rPr kumimoji="1" lang="zh-CN" altLang="en-US" sz="3200" b="1" dirty="0">
                <a:solidFill>
                  <a:srgbClr val="C00000"/>
                </a:solidFill>
                <a:latin typeface="+mj-ea"/>
                <a:ea typeface="+mj-ea"/>
              </a:rPr>
              <a:t>万东北同胞经受了长达</a:t>
            </a:r>
            <a:r>
              <a:rPr kumimoji="1" lang="en-US" altLang="zh-CN" sz="3200" b="1" dirty="0">
                <a:solidFill>
                  <a:srgbClr val="C00000"/>
                </a:solidFill>
                <a:latin typeface="+mj-ea"/>
                <a:ea typeface="+mj-ea"/>
              </a:rPr>
              <a:t>14</a:t>
            </a:r>
            <a:r>
              <a:rPr kumimoji="1" lang="zh-CN" altLang="en-US" sz="3200" b="1" dirty="0">
                <a:solidFill>
                  <a:srgbClr val="C00000"/>
                </a:solidFill>
                <a:latin typeface="+mj-ea"/>
                <a:ea typeface="+mj-ea"/>
              </a:rPr>
              <a:t>年的殖民统治。</a:t>
            </a:r>
            <a:endParaRPr kumimoji="1" lang="zh-CN" altLang="en-US" sz="3200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07679" y="1035546"/>
            <a:ext cx="32624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000" dirty="0" smtClean="0">
                <a:ln w="11430"/>
                <a:solidFill>
                  <a:srgbClr val="002060"/>
                </a:solidFill>
                <a:latin typeface="华文琥珀" pitchFamily="2" charset="-122"/>
                <a:ea typeface="华文琥珀" pitchFamily="2" charset="-122"/>
              </a:rPr>
              <a:t>背景资料</a:t>
            </a:r>
            <a:endParaRPr lang="zh-CN" altLang="en-US" sz="6000" cap="none" spc="0" dirty="0">
              <a:ln w="11430"/>
              <a:solidFill>
                <a:srgbClr val="002060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5348206" y="1492310"/>
            <a:ext cx="3731659" cy="452310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    </a:t>
            </a:r>
            <a:r>
              <a:rPr kumimoji="1" lang="en-US" altLang="zh-CN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1941</a:t>
            </a:r>
            <a:r>
              <a:rPr kumimoji="1" lang="zh-CN" alt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年</a:t>
            </a:r>
            <a:r>
              <a:rPr kumimoji="1" lang="en-US" altLang="zh-CN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9</a:t>
            </a:r>
            <a:r>
              <a:rPr kumimoji="1" lang="zh-CN" alt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月</a:t>
            </a:r>
            <a:r>
              <a:rPr kumimoji="1" lang="en-US" altLang="zh-CN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18</a:t>
            </a:r>
            <a:r>
              <a:rPr kumimoji="1" lang="zh-CN" alt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日，</a:t>
            </a:r>
            <a:r>
              <a:rPr kumimoji="1" lang="zh-CN" altLang="en-US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九一八事变</a:t>
            </a:r>
            <a:r>
              <a:rPr kumimoji="1" lang="zh-CN" altLang="en-US" sz="3000" b="1" dirty="0" smtClean="0">
                <a:solidFill>
                  <a:srgbClr val="FF0000"/>
                </a:solidFill>
                <a:latin typeface="+mj-ea"/>
                <a:ea typeface="+mj-ea"/>
              </a:rPr>
              <a:t>过去</a:t>
            </a:r>
            <a:r>
              <a:rPr kumimoji="1" lang="zh-CN" altLang="en-US" sz="3000" b="1" dirty="0">
                <a:solidFill>
                  <a:srgbClr val="FF0000"/>
                </a:solidFill>
                <a:latin typeface="+mj-ea"/>
                <a:ea typeface="+mj-ea"/>
              </a:rPr>
              <a:t>了整整十年</a:t>
            </a:r>
            <a:r>
              <a:rPr kumimoji="1" lang="zh-CN" altLang="en-US" sz="3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，抗日战争正处于十分艰苦的阶段，流亡在关内的东北人依然无家可归。作者怀着难以抑制的思乡之情写下了这篇文章。</a:t>
            </a:r>
            <a:endParaRPr kumimoji="1" lang="zh-CN" altLang="en-US" sz="30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915934" y="476746"/>
            <a:ext cx="32624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000" dirty="0" smtClean="0">
                <a:ln w="11430"/>
                <a:solidFill>
                  <a:srgbClr val="002060"/>
                </a:solidFill>
                <a:latin typeface="华文琥珀" pitchFamily="2" charset="-122"/>
                <a:ea typeface="华文琥珀" pitchFamily="2" charset="-122"/>
              </a:rPr>
              <a:t>背景资料</a:t>
            </a:r>
            <a:endParaRPr lang="zh-CN" altLang="en-US" sz="6000" cap="none" spc="0" dirty="0">
              <a:ln w="11430"/>
              <a:solidFill>
                <a:srgbClr val="002060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98" y="2105056"/>
            <a:ext cx="5384304" cy="4262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1"/>
          <p:cNvSpPr txBox="1">
            <a:spLocks noChangeArrowheads="1"/>
          </p:cNvSpPr>
          <p:nvPr/>
        </p:nvSpPr>
        <p:spPr bwMode="auto">
          <a:xfrm>
            <a:off x="571500" y="1285875"/>
            <a:ext cx="8215313" cy="3786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000"/>
              <a:t>	</a:t>
            </a:r>
            <a:r>
              <a:rPr lang="zh-CN" altLang="en-US" sz="6000" b="1"/>
              <a:t>这是一篇</a:t>
            </a:r>
            <a:r>
              <a:rPr lang="zh-CN" altLang="en-US" sz="6000" b="1">
                <a:solidFill>
                  <a:srgbClr val="FF0000"/>
                </a:solidFill>
              </a:rPr>
              <a:t>抒情散文</a:t>
            </a:r>
            <a:r>
              <a:rPr lang="zh-CN" altLang="en-US" sz="6000" b="1"/>
              <a:t>。</a:t>
            </a:r>
            <a:r>
              <a:rPr lang="zh-CN" altLang="en-US" sz="6000" b="1">
                <a:solidFill>
                  <a:srgbClr val="FF0000"/>
                </a:solidFill>
              </a:rPr>
              <a:t>强烈的抒情性</a:t>
            </a:r>
            <a:r>
              <a:rPr lang="zh-CN" altLang="en-US" sz="6000" b="1"/>
              <a:t>是这类文体的主要特征。</a:t>
            </a:r>
            <a:endParaRPr lang="zh-CN" altLang="en-US" sz="6000" b="1"/>
          </a:p>
          <a:p>
            <a:endParaRPr lang="zh-CN" altLang="en-US" sz="6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931769" y="1128519"/>
            <a:ext cx="326243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000" cap="none" spc="0" dirty="0" smtClean="0">
                <a:ln w="11430"/>
                <a:solidFill>
                  <a:schemeClr val="accent3">
                    <a:lumMod val="50000"/>
                  </a:schemeClr>
                </a:solidFill>
                <a:latin typeface="华文琥珀" pitchFamily="2" charset="-122"/>
                <a:ea typeface="华文琥珀" pitchFamily="2" charset="-122"/>
              </a:rPr>
              <a:t>整体感知</a:t>
            </a:r>
            <a:endParaRPr lang="zh-CN" altLang="en-US" sz="6000" cap="none" spc="0" dirty="0">
              <a:ln w="11430"/>
              <a:solidFill>
                <a:schemeClr val="accent3">
                  <a:lumMod val="50000"/>
                </a:schemeClr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-36641" y="3071810"/>
            <a:ext cx="9180641" cy="1077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1431" tIns="45715" rIns="91431" bIns="45715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 dirty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第一段：我常常想起关东原野上的一切，我时时听见故乡的呼唤，我的内心为此</a:t>
            </a:r>
            <a:r>
              <a:rPr 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热血沸腾</a:t>
            </a:r>
            <a:r>
              <a:rPr lang="en-US" alt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(</a:t>
            </a:r>
            <a:r>
              <a:rPr lang="zh-CN" sz="32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思念故乡</a:t>
            </a:r>
            <a:r>
              <a:rPr lang="en-US" alt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)</a:t>
            </a:r>
            <a:endParaRPr lang="zh-CN" sz="3200" b="1" dirty="0">
              <a:solidFill>
                <a:srgbClr val="6633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323215" y="2316480"/>
            <a:ext cx="6988175" cy="58229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31" tIns="45715" rIns="91431" bIns="45715">
            <a:spAutoFit/>
          </a:bodyPr>
          <a:lstStyle/>
          <a:p>
            <a:pPr>
              <a:spcBef>
                <a:spcPct val="50000"/>
              </a:spcBef>
            </a:pPr>
            <a:r>
              <a:rPr lang="zh-CN" sz="3200" b="1" dirty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</a:rPr>
              <a:t>理清本文的</a:t>
            </a:r>
            <a:r>
              <a:rPr lang="zh-CN" sz="32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</a:rPr>
              <a:t>结构</a:t>
            </a:r>
            <a:r>
              <a:rPr lang="zh-CN" altLang="en-US" sz="3200" b="1" dirty="0" smtClean="0">
                <a:solidFill>
                  <a:srgbClr val="0000FF"/>
                </a:solidFill>
                <a:latin typeface="华文楷体" panose="02010600040101010101" charset="-122"/>
                <a:ea typeface="华文楷体" panose="02010600040101010101" charset="-122"/>
              </a:rPr>
              <a:t>，归纳每段意思</a:t>
            </a:r>
            <a:endParaRPr lang="zh-CN" sz="3200" b="1" dirty="0">
              <a:solidFill>
                <a:srgbClr val="0000FF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4643446"/>
            <a:ext cx="91026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b="1" dirty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第二段：故乡美好的生活令我梦萦魂牵，我发誓要为故乡母亲而战斗而</a:t>
            </a:r>
            <a:r>
              <a:rPr lang="zh-CN" alt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牺牲</a:t>
            </a:r>
            <a:r>
              <a:rPr lang="en-US" alt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(</a:t>
            </a:r>
            <a:r>
              <a:rPr lang="zh-CN" altLang="zh-CN" sz="3200" b="1" dirty="0" smtClean="0">
                <a:solidFill>
                  <a:srgbClr val="FF0000"/>
                </a:solidFill>
                <a:latin typeface="华文楷体" panose="02010600040101010101" charset="-122"/>
                <a:ea typeface="华文楷体" panose="02010600040101010101" charset="-122"/>
              </a:rPr>
              <a:t>发出誓言</a:t>
            </a:r>
            <a:r>
              <a:rPr lang="en-US" altLang="zh-CN" sz="3200" b="1" dirty="0" smtClean="0">
                <a:solidFill>
                  <a:srgbClr val="663300"/>
                </a:solidFill>
                <a:latin typeface="华文楷体" panose="02010600040101010101" charset="-122"/>
                <a:ea typeface="华文楷体" panose="02010600040101010101" charset="-122"/>
              </a:rPr>
              <a:t>)</a:t>
            </a:r>
            <a:endParaRPr lang="zh-CN" altLang="zh-CN" sz="3200" b="1" dirty="0">
              <a:solidFill>
                <a:srgbClr val="6633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ldLvl="0" animBg="1"/>
      <p:bldP spid="15364" grpId="0" bldLvl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1"/>
          <p:cNvSpPr txBox="1">
            <a:spLocks noChangeArrowheads="1"/>
          </p:cNvSpPr>
          <p:nvPr/>
        </p:nvSpPr>
        <p:spPr bwMode="auto">
          <a:xfrm>
            <a:off x="642938" y="1785938"/>
            <a:ext cx="8072437" cy="1754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/>
              <a:t>1</a:t>
            </a:r>
            <a:r>
              <a:rPr lang="zh-CN" altLang="en-US" sz="5400" b="1"/>
              <a:t>、作者是用“它”来指代“土地”的吗？</a:t>
            </a:r>
            <a:endParaRPr lang="zh-CN" altLang="en-US" sz="5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"/>
          <p:cNvSpPr>
            <a:spLocks noChangeArrowheads="1"/>
          </p:cNvSpPr>
          <p:nvPr/>
        </p:nvSpPr>
        <p:spPr bwMode="auto">
          <a:xfrm>
            <a:off x="357188" y="285750"/>
            <a:ext cx="8786812" cy="3540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/>
              <a:t>	</a:t>
            </a:r>
            <a:r>
              <a:rPr lang="zh-CN" altLang="en-US" sz="2800" b="1"/>
              <a:t>第一段作者用</a:t>
            </a:r>
            <a:r>
              <a:rPr lang="zh-CN" altLang="en-US" sz="2800" b="1">
                <a:solidFill>
                  <a:srgbClr val="FF0000"/>
                </a:solidFill>
              </a:rPr>
              <a:t>“她”（不是“它”）</a:t>
            </a:r>
            <a:r>
              <a:rPr lang="zh-CN" altLang="en-US" sz="2800" b="1"/>
              <a:t>，</a:t>
            </a:r>
            <a:r>
              <a:rPr lang="zh-CN" altLang="en-US" sz="2800" b="1">
                <a:solidFill>
                  <a:srgbClr val="FF0000"/>
                </a:solidFill>
              </a:rPr>
              <a:t>把土地比作母亲，将土地拟人化，</a:t>
            </a:r>
            <a:r>
              <a:rPr lang="zh-CN" altLang="en-US" sz="2800" b="1"/>
              <a:t> “土地”具有了象征性。</a:t>
            </a:r>
            <a:endParaRPr lang="en-US" altLang="zh-CN" sz="2800" b="1"/>
          </a:p>
          <a:p>
            <a:r>
              <a:rPr lang="en-US" altLang="zh-CN" sz="2800" b="1"/>
              <a:t>	</a:t>
            </a:r>
            <a:r>
              <a:rPr lang="zh-CN" altLang="en-US" sz="2800" b="1"/>
              <a:t>后面第二段中间用了“</a:t>
            </a:r>
            <a:r>
              <a:rPr lang="zh-CN" altLang="en-US" sz="2800" b="1">
                <a:solidFill>
                  <a:srgbClr val="FF0000"/>
                </a:solidFill>
              </a:rPr>
              <a:t>你</a:t>
            </a:r>
            <a:r>
              <a:rPr lang="zh-CN" altLang="en-US" sz="2800" b="1"/>
              <a:t>”。“原野，我的家乡，你必须被解放！你必须站立！”可以看出作者的</a:t>
            </a:r>
            <a:r>
              <a:rPr lang="zh-CN" altLang="en-US" sz="2800" b="1">
                <a:solidFill>
                  <a:srgbClr val="FF0000"/>
                </a:solidFill>
              </a:rPr>
              <a:t>情绪更加激动</a:t>
            </a:r>
            <a:r>
              <a:rPr lang="zh-CN" altLang="en-US" sz="2800" b="1"/>
              <a:t>，情感更加充沛。</a:t>
            </a:r>
            <a:r>
              <a:rPr lang="zh-CN" altLang="en-US" sz="2800" b="1">
                <a:solidFill>
                  <a:srgbClr val="FF0000"/>
                </a:solidFill>
              </a:rPr>
              <a:t>人称的变化</a:t>
            </a:r>
            <a:r>
              <a:rPr lang="zh-CN" altLang="en-US" sz="2800" b="1"/>
              <a:t>是作者内心情感的变化，作者的情感随着行文逐步高涨，到这里用了</a:t>
            </a:r>
            <a:r>
              <a:rPr lang="zh-CN" altLang="en-US" sz="2800" b="1">
                <a:solidFill>
                  <a:srgbClr val="FF0000"/>
                </a:solidFill>
              </a:rPr>
              <a:t>呼告</a:t>
            </a:r>
            <a:r>
              <a:rPr lang="zh-CN" altLang="en-US" sz="2800" b="1"/>
              <a:t>的手法抒发情感。</a:t>
            </a:r>
            <a:r>
              <a:rPr lang="zh-CN" altLang="en-US" sz="2800" b="1">
                <a:solidFill>
                  <a:srgbClr val="FF0000"/>
                </a:solidFill>
              </a:rPr>
              <a:t>呼告，就是对不在面前的人或物直接呼唤</a:t>
            </a:r>
            <a:r>
              <a:rPr lang="zh-CN" altLang="en-US" sz="2800" b="1"/>
              <a:t>，并且跟他说话。</a:t>
            </a:r>
            <a:endParaRPr lang="zh-CN" altLang="en-US" sz="2800" b="1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214563" y="4071938"/>
            <a:ext cx="6143625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人称饱含情感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785813" y="1571625"/>
            <a:ext cx="7929562" cy="212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400" b="1"/>
              <a:t>2</a:t>
            </a:r>
            <a:r>
              <a:rPr lang="zh-CN" altLang="en-US" sz="4400" b="1"/>
              <a:t>、“我总是被这种声音所</a:t>
            </a:r>
            <a:r>
              <a:rPr lang="zh-CN" altLang="en-US" sz="4400" b="1">
                <a:solidFill>
                  <a:srgbClr val="FF0000"/>
                </a:solidFill>
              </a:rPr>
              <a:t>缠绕</a:t>
            </a:r>
            <a:r>
              <a:rPr lang="zh-CN" altLang="en-US" sz="4400" b="1"/>
              <a:t>，不管我走到哪里。”</a:t>
            </a:r>
            <a:endParaRPr lang="en-US" altLang="zh-CN" sz="4400" b="1"/>
          </a:p>
          <a:p>
            <a:r>
              <a:rPr lang="zh-CN" altLang="en-US" sz="4400" b="1">
                <a:solidFill>
                  <a:srgbClr val="FF0000"/>
                </a:solidFill>
              </a:rPr>
              <a:t>赏析</a:t>
            </a:r>
            <a:r>
              <a:rPr lang="zh-CN" altLang="en-US" sz="4400" b="1"/>
              <a:t>“缠绕”的表达效果。</a:t>
            </a:r>
            <a:endParaRPr lang="zh-CN" altLang="en-US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63" y="571500"/>
            <a:ext cx="8143875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 dirty="0"/>
              <a:t>“缠绕”这个词</a:t>
            </a:r>
            <a:r>
              <a:rPr lang="zh-CN" altLang="en-US" sz="3200" b="1" dirty="0">
                <a:solidFill>
                  <a:srgbClr val="FF0000"/>
                </a:solidFill>
              </a:rPr>
              <a:t>化抽象为具体</a:t>
            </a:r>
            <a:r>
              <a:rPr lang="zh-CN" altLang="en-US" sz="3200" b="1" dirty="0"/>
              <a:t>，赋予声音以有形，更让人觉得作者的</a:t>
            </a:r>
            <a:r>
              <a:rPr lang="zh-CN" altLang="en-US" sz="3200" b="1" dirty="0">
                <a:solidFill>
                  <a:srgbClr val="FF0000"/>
                </a:solidFill>
              </a:rPr>
              <a:t>思念绵延无绝</a:t>
            </a:r>
            <a:r>
              <a:rPr lang="zh-CN" altLang="en-US" sz="3200" b="1" dirty="0"/>
              <a:t>。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</a:rPr>
              <a:t>（“剪不断，理还乱，是离愁”</a:t>
            </a:r>
            <a:r>
              <a:rPr lang="en-US" altLang="zh-CN" sz="3200" b="1" dirty="0">
                <a:solidFill>
                  <a:schemeClr val="accent1">
                    <a:lumMod val="75000"/>
                  </a:schemeClr>
                </a:solidFill>
              </a:rPr>
              <a:t>—</a:t>
            </a:r>
            <a:r>
              <a:rPr lang="zh-CN" altLang="en-US" sz="3200" b="1" dirty="0">
                <a:solidFill>
                  <a:schemeClr val="accent1">
                    <a:lumMod val="75000"/>
                  </a:schemeClr>
                </a:solidFill>
              </a:rPr>
              <a:t>李煜）</a:t>
            </a:r>
            <a:endParaRPr lang="en-US" altLang="zh-CN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endParaRPr lang="en-US" altLang="zh-CN" sz="32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defRPr/>
            </a:pPr>
            <a:r>
              <a:rPr lang="zh-CN" altLang="en-US" sz="3200" b="1" dirty="0">
                <a:solidFill>
                  <a:schemeClr val="tx2">
                    <a:lumMod val="50000"/>
                  </a:schemeClr>
                </a:solidFill>
              </a:rPr>
              <a:t>请思考下面两句话中红色字词的表达效果。</a:t>
            </a:r>
            <a:endParaRPr lang="en-US" altLang="zh-CN" sz="3200" b="1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defRPr/>
            </a:pPr>
            <a:endParaRPr lang="en-US" altLang="zh-CN" sz="3200" b="1" dirty="0"/>
          </a:p>
          <a:p>
            <a:pPr>
              <a:defRPr/>
            </a:pPr>
            <a:r>
              <a:rPr lang="en-US" altLang="zh-CN" sz="3200" b="1" dirty="0"/>
              <a:t>1</a:t>
            </a:r>
            <a:r>
              <a:rPr lang="zh-CN" altLang="en-US" sz="3200" b="1" dirty="0"/>
              <a:t>、“因为我常常感到它在</a:t>
            </a:r>
            <a:r>
              <a:rPr lang="zh-CN" altLang="en-US" sz="3200" b="1" dirty="0">
                <a:solidFill>
                  <a:srgbClr val="FF0000"/>
                </a:solidFill>
              </a:rPr>
              <a:t>泛滥</a:t>
            </a:r>
            <a:r>
              <a:rPr lang="zh-CN" altLang="en-US" sz="3200" b="1" dirty="0"/>
              <a:t>着一种热情。”</a:t>
            </a:r>
            <a:endParaRPr lang="en-US" altLang="zh-CN" sz="3200" b="1" dirty="0"/>
          </a:p>
          <a:p>
            <a:pPr>
              <a:defRPr/>
            </a:pPr>
            <a:endParaRPr lang="en-US" altLang="zh-CN" sz="3200" b="1" dirty="0"/>
          </a:p>
          <a:p>
            <a:pPr>
              <a:defRPr/>
            </a:pPr>
            <a:r>
              <a:rPr lang="en-US" altLang="zh-CN" sz="3200" b="1" dirty="0"/>
              <a:t>2</a:t>
            </a:r>
            <a:r>
              <a:rPr lang="zh-CN" altLang="en-US" sz="3200" b="1" dirty="0"/>
              <a:t>、“在那田垄里</a:t>
            </a:r>
            <a:r>
              <a:rPr lang="zh-CN" altLang="en-US" sz="3200" b="1" dirty="0">
                <a:solidFill>
                  <a:srgbClr val="FF0000"/>
                </a:solidFill>
              </a:rPr>
              <a:t>埋葬</a:t>
            </a:r>
            <a:r>
              <a:rPr lang="zh-CN" altLang="en-US" sz="3200" b="1" dirty="0"/>
              <a:t>过我的欢笑。”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357188" y="285750"/>
            <a:ext cx="7929562" cy="5694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/>
              <a:t>“泛滥”本义是“江河湖泊的水溢出，四处流淌”，又引申为“思想、事物到处扩散”。</a:t>
            </a:r>
            <a:r>
              <a:rPr lang="zh-CN" altLang="en-US" sz="2800" b="1">
                <a:solidFill>
                  <a:srgbClr val="FF0000"/>
                </a:solidFill>
              </a:rPr>
              <a:t>作者的心情正如决堤之水不可遏抑地向四下泛滥奔流，</a:t>
            </a:r>
            <a:r>
              <a:rPr lang="zh-CN" altLang="en-US" sz="2800" b="1"/>
              <a:t>较之“澎湃”“涌动”，</a:t>
            </a:r>
            <a:r>
              <a:rPr lang="zh-CN" altLang="en-US" sz="2800" b="1">
                <a:solidFill>
                  <a:srgbClr val="FF0000"/>
                </a:solidFill>
              </a:rPr>
              <a:t>“泛滥”更能体现作者激愤狂放的心情</a:t>
            </a:r>
            <a:r>
              <a:rPr lang="zh-CN" altLang="en-US" sz="2800" b="1"/>
              <a:t>，</a:t>
            </a:r>
            <a:r>
              <a:rPr lang="zh-CN" altLang="en-US" sz="2800" b="1">
                <a:solidFill>
                  <a:srgbClr val="FF0000"/>
                </a:solidFill>
              </a:rPr>
              <a:t>并且更多了野性和难以驾驭的力量。</a:t>
            </a:r>
            <a:endParaRPr lang="en-US" altLang="zh-CN" sz="2800" b="1">
              <a:solidFill>
                <a:srgbClr val="FF0000"/>
              </a:solidFill>
            </a:endParaRPr>
          </a:p>
          <a:p>
            <a:endParaRPr lang="en-US" altLang="zh-CN" sz="2800" b="1"/>
          </a:p>
          <a:p>
            <a:r>
              <a:rPr lang="zh-CN" altLang="en-US" sz="2800" b="1"/>
              <a:t>“埋葬”只用于已经死去的事物，“我的欢笑”已经死去了吗？是的，取而代之的是凄苦、哀愁和悲愤。</a:t>
            </a:r>
            <a:r>
              <a:rPr lang="zh-CN" altLang="en-US" sz="2800" b="1">
                <a:solidFill>
                  <a:srgbClr val="FF0000"/>
                </a:solidFill>
              </a:rPr>
              <a:t>作者的欢乐只属于失去的故园</a:t>
            </a:r>
            <a:r>
              <a:rPr lang="zh-CN" altLang="en-US" sz="2800" b="1"/>
              <a:t>。较之“飘荡”“回想”，</a:t>
            </a:r>
            <a:r>
              <a:rPr lang="zh-CN" altLang="en-US" sz="2800" b="1">
                <a:solidFill>
                  <a:srgbClr val="FF0000"/>
                </a:solidFill>
              </a:rPr>
              <a:t>“埋葬”多了一层沉重的感觉和悲愤的心绪。</a:t>
            </a:r>
            <a:r>
              <a:rPr lang="zh-CN" altLang="en-US" sz="2800" b="1"/>
              <a:t>谁埋葬了我们的欢笑，我们就要埋葬他们！</a:t>
            </a:r>
            <a:endParaRPr lang="zh-CN" altLang="en-US" sz="2800" b="1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3429000" y="5500688"/>
            <a:ext cx="4821238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FF0000"/>
                </a:solidFill>
              </a:rPr>
              <a:t>词语倾吐情感</a:t>
            </a:r>
            <a:endParaRPr lang="zh-CN" altLang="en-US" sz="60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714375" y="928688"/>
            <a:ext cx="8072438" cy="37861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800" b="1"/>
              <a:t>3</a:t>
            </a:r>
            <a:r>
              <a:rPr lang="zh-CN" altLang="en-US" sz="4800" b="1"/>
              <a:t>、强烈的情感抒发离不开排比，请找出这篇文章的排比句。（</a:t>
            </a:r>
            <a:r>
              <a:rPr lang="zh-CN" altLang="en-US" sz="4800" b="1">
                <a:solidFill>
                  <a:srgbClr val="FF0000"/>
                </a:solidFill>
              </a:rPr>
              <a:t>结构相似、内容相关</a:t>
            </a:r>
            <a:r>
              <a:rPr lang="zh-CN" altLang="en-US" sz="4800" b="1"/>
              <a:t>的</a:t>
            </a:r>
            <a:r>
              <a:rPr lang="zh-CN" altLang="en-US" sz="4800" b="1">
                <a:solidFill>
                  <a:srgbClr val="FF0000"/>
                </a:solidFill>
              </a:rPr>
              <a:t>三个或三个</a:t>
            </a:r>
            <a:r>
              <a:rPr lang="zh-CN" altLang="en-US" sz="4800" b="1"/>
              <a:t>以上短语、句子排列起来）</a:t>
            </a:r>
            <a:endParaRPr lang="zh-CN" altLang="en-US" sz="4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"/>
          <p:cNvSpPr>
            <a:spLocks noChangeArrowheads="1"/>
          </p:cNvSpPr>
          <p:nvPr/>
        </p:nvSpPr>
        <p:spPr bwMode="auto">
          <a:xfrm>
            <a:off x="785813" y="571500"/>
            <a:ext cx="7572375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/>
              <a:t>1</a:t>
            </a:r>
            <a:r>
              <a:rPr lang="zh-CN" altLang="en-US" sz="2800" b="1"/>
              <a:t>、“当我</a:t>
            </a:r>
            <a:r>
              <a:rPr lang="en-US" altLang="zh-CN" sz="2800" b="1"/>
              <a:t>……”</a:t>
            </a:r>
            <a:r>
              <a:rPr lang="zh-CN" altLang="en-US" sz="2800" b="1"/>
              <a:t>“我想起</a:t>
            </a:r>
            <a:r>
              <a:rPr lang="en-US" altLang="zh-CN" sz="2800" b="1"/>
              <a:t>……</a:t>
            </a:r>
            <a:r>
              <a:rPr lang="zh-CN" altLang="en-US" sz="2800" b="1"/>
              <a:t>”“在那</a:t>
            </a:r>
            <a:r>
              <a:rPr lang="en-US" altLang="zh-CN" sz="2800" b="1"/>
              <a:t>……</a:t>
            </a:r>
            <a:r>
              <a:rPr lang="zh-CN" altLang="en-US" sz="2800" b="1"/>
              <a:t>”形成</a:t>
            </a:r>
            <a:r>
              <a:rPr lang="zh-CN" altLang="en-US" sz="2800" b="1">
                <a:solidFill>
                  <a:srgbClr val="FF0000"/>
                </a:solidFill>
              </a:rPr>
              <a:t>排比句</a:t>
            </a:r>
            <a:r>
              <a:rPr lang="zh-CN" altLang="en-US" sz="2800" b="1"/>
              <a:t>，</a:t>
            </a:r>
            <a:r>
              <a:rPr lang="zh-CN" altLang="en-US" sz="2800"/>
              <a:t>大量运用排比造成连贯的、逐渐增强的气势，</a:t>
            </a:r>
            <a:r>
              <a:rPr lang="zh-CN" altLang="en-US" sz="2800" b="1"/>
              <a:t>作者的思念之情滚滚而来。</a:t>
            </a:r>
            <a:endParaRPr lang="zh-CN" altLang="en-US" sz="2800" b="1"/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714375" y="2000250"/>
            <a:ext cx="7572375" cy="3786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/>
              <a:t>这两段文字其实表达的意思，两句话就概括完了：我想起美丽丰饶的家乡，家乡一年四季都是馨香、幸福的。可是作者却用了这么些词句反复叙说。这种手法叫做铺陈。请大家看课文第一个旁批，勾画出“铺陈”两字，做笔记。</a:t>
            </a:r>
            <a:endParaRPr lang="zh-CN" altLang="en-US"/>
          </a:p>
          <a:p>
            <a:r>
              <a:rPr lang="en-US" altLang="zh-CN" sz="2800" b="1"/>
              <a:t>2</a:t>
            </a:r>
            <a:r>
              <a:rPr lang="zh-CN" altLang="en-US" sz="2800" b="1"/>
              <a:t>、铺陈：铺叙、陈述，</a:t>
            </a:r>
            <a:r>
              <a:rPr lang="zh-CN" altLang="en-US" sz="2800" b="1">
                <a:solidFill>
                  <a:srgbClr val="FF0000"/>
                </a:solidFill>
              </a:rPr>
              <a:t>反复叙说。</a:t>
            </a:r>
            <a:r>
              <a:rPr lang="zh-CN" altLang="en-US" sz="2800" b="1"/>
              <a:t>本文铺陈体现在</a:t>
            </a:r>
            <a:r>
              <a:rPr lang="zh-CN" altLang="en-US" sz="2800" b="1">
                <a:solidFill>
                  <a:srgbClr val="FF0000"/>
                </a:solidFill>
              </a:rPr>
              <a:t>很多东北特有景物的叠加。</a:t>
            </a:r>
            <a:r>
              <a:rPr lang="zh-CN" altLang="en-US" sz="2800" b="1"/>
              <a:t>明明一句话可以说完，却反复去说。它能</a:t>
            </a:r>
            <a:r>
              <a:rPr lang="zh-CN" altLang="en-US" sz="2800" b="1">
                <a:solidFill>
                  <a:srgbClr val="FF0000"/>
                </a:solidFill>
              </a:rPr>
              <a:t>淋漓尽致地描绘事物、丰富细腻地表达感情</a:t>
            </a:r>
            <a:r>
              <a:rPr lang="zh-CN" altLang="en-US" sz="2800" b="1"/>
              <a:t>。铺陈里会综合运用到排比、反复、比喻、拟人等修辞手法，</a:t>
            </a:r>
            <a:r>
              <a:rPr lang="zh-CN" altLang="en-US" sz="2800" b="1">
                <a:solidFill>
                  <a:srgbClr val="FF0000"/>
                </a:solidFill>
              </a:rPr>
              <a:t>铺陈一定会运用到排比，因此也叫做铺排。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3000375" y="5715000"/>
            <a:ext cx="6786563" cy="9239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FF0000"/>
                </a:solidFill>
              </a:rPr>
              <a:t>铺排强化情感</a:t>
            </a:r>
            <a:endParaRPr lang="zh-CN" altLang="en-US" sz="5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285750" y="285750"/>
            <a:ext cx="8643938" cy="683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 dirty="0"/>
              <a:t>1</a:t>
            </a:r>
            <a:r>
              <a:rPr lang="zh-CN" altLang="en-US" sz="2800" b="1" dirty="0"/>
              <a:t>、这两段文字用了大量的</a:t>
            </a:r>
            <a:r>
              <a:rPr lang="zh-CN" altLang="en-US" sz="2800" b="1" dirty="0">
                <a:solidFill>
                  <a:srgbClr val="FF0000"/>
                </a:solidFill>
              </a:rPr>
              <a:t>形容词</a:t>
            </a:r>
            <a:r>
              <a:rPr lang="zh-CN" altLang="en-US" sz="2800" b="1" dirty="0"/>
              <a:t>来描绘景物，“参天碧绿”“标直漂亮”“金黄”“黑色”“红玉”“黑玉”“斑斓”“赤色”等一系列表示颜色的词语，展现了作者心中的东北大地是那样</a:t>
            </a:r>
            <a:r>
              <a:rPr lang="zh-CN" altLang="en-US" sz="2800" b="1" dirty="0">
                <a:solidFill>
                  <a:srgbClr val="FF0000"/>
                </a:solidFill>
              </a:rPr>
              <a:t>美丽、富饶</a:t>
            </a:r>
            <a:r>
              <a:rPr lang="zh-CN" altLang="en-US" sz="2800" b="1" dirty="0"/>
              <a:t>，让人感受到作者对故乡深深的爱恋。</a:t>
            </a:r>
            <a:endParaRPr lang="zh-CN" altLang="en-US" sz="2800" b="1" dirty="0"/>
          </a:p>
          <a:p>
            <a:r>
              <a:rPr lang="en-US" altLang="zh-CN" sz="2800" b="1" dirty="0"/>
              <a:t>2</a:t>
            </a:r>
            <a:r>
              <a:rPr lang="zh-CN" altLang="en-US" sz="2800" b="1" dirty="0"/>
              <a:t>、作者选取了</a:t>
            </a:r>
            <a:r>
              <a:rPr lang="zh-CN" altLang="en-US" sz="2800" b="1" dirty="0">
                <a:solidFill>
                  <a:srgbClr val="FF0000"/>
                </a:solidFill>
              </a:rPr>
              <a:t>东北地区典型的事物</a:t>
            </a:r>
            <a:r>
              <a:rPr lang="zh-CN" altLang="en-US" sz="2800" b="1" dirty="0"/>
              <a:t>，回忆了家乡的白桦林、马群、高粱、豆粒、煤块等许多景物，表达自己对家乡的怀念。</a:t>
            </a:r>
            <a:endParaRPr lang="zh-CN" altLang="en-US" sz="2800" b="1" dirty="0"/>
          </a:p>
          <a:p>
            <a:r>
              <a:rPr lang="en-US" altLang="zh-CN" sz="2800" b="1" dirty="0"/>
              <a:t>3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有静态描写，也有动态描写</a:t>
            </a:r>
            <a:r>
              <a:rPr lang="zh-CN" altLang="en-US" sz="2800" b="1" dirty="0"/>
              <a:t>。“红布似的高粱，金黄的豆粒，黑色的土地，红玉的脸庞，黑玉的眼睛，斑斓的山雕，带着松香气味的煤块，带着赤色的足金”是静态描写，“奔流似的马群”“奔驰的鹿群”是动态描写。动静结合，让我们觉得这个画面更有立体感，更让人感到这片土地的美丽广阔、充满生机。</a:t>
            </a:r>
            <a:endParaRPr lang="en-US" altLang="zh-CN" sz="2800" b="1" dirty="0"/>
          </a:p>
          <a:p>
            <a:r>
              <a:rPr lang="en-US" altLang="zh-CN" sz="2800" b="1" dirty="0"/>
              <a:t>4</a:t>
            </a:r>
            <a:r>
              <a:rPr lang="zh-CN" altLang="en-US" sz="2800" b="1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多感官写景</a:t>
            </a:r>
            <a:r>
              <a:rPr lang="zh-CN" altLang="en-US" sz="2800" b="1" dirty="0"/>
              <a:t>，这两段文字有视觉、听觉，还有嗅觉</a:t>
            </a:r>
            <a:r>
              <a:rPr lang="zh-CN" altLang="en-US" sz="2400" b="1" dirty="0"/>
              <a:t>。</a:t>
            </a:r>
            <a:endParaRPr lang="zh-CN" altLang="en-US" sz="2400" b="1" dirty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0" y="214313"/>
            <a:ext cx="8929688" cy="4894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ea typeface="宋体" panose="02010600030101010101" pitchFamily="2" charset="-122"/>
              </a:rPr>
              <a:t>5</a:t>
            </a:r>
            <a:r>
              <a:rPr lang="zh-CN" altLang="en-US" sz="3200" b="1" dirty="0">
                <a:ea typeface="宋体" panose="02010600030101010101" pitchFamily="2" charset="-122"/>
              </a:rPr>
              <a:t>、“柳条像一阵烟雨似的窜出来” ，</a:t>
            </a:r>
            <a:r>
              <a:rPr lang="zh-CN" altLang="en-US" sz="3200" b="1" dirty="0">
                <a:solidFill>
                  <a:srgbClr val="FF0000"/>
                </a:solidFill>
                <a:ea typeface="宋体" panose="02010600030101010101" pitchFamily="2" charset="-122"/>
              </a:rPr>
              <a:t>比喻、拟人；写出了柳条抽芽的情态，充满生机、活力，表达了作者对故乡的喜爱、眷恋。</a:t>
            </a:r>
            <a:endParaRPr lang="en-US" altLang="zh-CN" sz="32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defRPr/>
            </a:pPr>
            <a:endParaRPr lang="en-US" altLang="zh-CN" sz="32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ea typeface="宋体" panose="02010600030101010101" pitchFamily="2" charset="-122"/>
              </a:rPr>
              <a:t>请思考：</a:t>
            </a:r>
            <a:endParaRPr lang="en-US" altLang="zh-CN" sz="3200" b="1" dirty="0">
              <a:solidFill>
                <a:schemeClr val="tx1">
                  <a:lumMod val="95000"/>
                  <a:lumOff val="5000"/>
                </a:schemeClr>
              </a:solidFill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  <a:ea typeface="宋体" panose="02010600030101010101" pitchFamily="2" charset="-122"/>
              </a:rPr>
              <a:t>麻雀吃厌了，这里那里到处飞。</a:t>
            </a:r>
            <a:r>
              <a:rPr lang="zh-CN" altLang="en-US" sz="3200" b="1" dirty="0">
                <a:solidFill>
                  <a:schemeClr val="tx1">
                    <a:lumMod val="85000"/>
                    <a:lumOff val="15000"/>
                  </a:schemeClr>
                </a:solidFill>
                <a:ea typeface="宋体" panose="02010600030101010101" pitchFamily="2" charset="-122"/>
              </a:rPr>
              <a:t>”从修辞角度赏析这句话的表达效果。</a:t>
            </a:r>
            <a:endParaRPr lang="en-US" altLang="zh-CN" sz="3200" b="1" dirty="0">
              <a:solidFill>
                <a:schemeClr val="tx1">
                  <a:lumMod val="85000"/>
                  <a:lumOff val="15000"/>
                </a:schemeClr>
              </a:solidFill>
              <a:ea typeface="宋体" panose="02010600030101010101" pitchFamily="2" charset="-122"/>
            </a:endParaRPr>
          </a:p>
          <a:p>
            <a:pPr>
              <a:defRPr/>
            </a:pPr>
            <a:r>
              <a:rPr lang="zh-CN" altLang="en-US" sz="3200" b="1" dirty="0">
                <a:solidFill>
                  <a:srgbClr val="FF0000"/>
                </a:solidFill>
                <a:ea typeface="宋体" panose="02010600030101010101" pitchFamily="2" charset="-122"/>
              </a:rPr>
              <a:t>拟人，侧面表现家乡的富饶，表达了作者对故乡的喜爱、眷恋。</a:t>
            </a:r>
            <a:endParaRPr lang="zh-CN" altLang="en-US" sz="3200" b="1" dirty="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>
              <a:defRPr/>
            </a:pPr>
            <a:endParaRPr lang="zh-CN" altLang="en-US" sz="32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/>
          <p:cNvSpPr txBox="1">
            <a:spLocks noChangeArrowheads="1"/>
          </p:cNvSpPr>
          <p:nvPr/>
        </p:nvSpPr>
        <p:spPr bwMode="auto">
          <a:xfrm>
            <a:off x="357188" y="1643063"/>
            <a:ext cx="8358187" cy="2124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4400" b="1"/>
              <a:t>4</a:t>
            </a:r>
            <a:r>
              <a:rPr lang="zh-CN" altLang="en-US" sz="4400" b="1"/>
              <a:t>、找一找文中哪些句子用了反复的修辞手法。（连续</a:t>
            </a:r>
            <a:r>
              <a:rPr lang="zh-CN" altLang="en-US" sz="4400" b="1">
                <a:solidFill>
                  <a:srgbClr val="FF0000"/>
                </a:solidFill>
              </a:rPr>
              <a:t>两次以上</a:t>
            </a:r>
            <a:r>
              <a:rPr lang="zh-CN" altLang="en-US" sz="4400" b="1"/>
              <a:t>使用词语或句子。）</a:t>
            </a:r>
            <a:endParaRPr lang="zh-CN" altLang="en-US" sz="4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428625" y="214313"/>
            <a:ext cx="8286750" cy="4524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/>
              <a:t>我</a:t>
            </a:r>
            <a:r>
              <a:rPr lang="zh-CN" altLang="en-US" sz="2400" b="1">
                <a:solidFill>
                  <a:srgbClr val="FF0000"/>
                </a:solidFill>
              </a:rPr>
              <a:t>无时无刻不</a:t>
            </a:r>
            <a:r>
              <a:rPr lang="zh-CN" altLang="en-US" sz="2400" b="1"/>
              <a:t>听见她呼唤我的名字，</a:t>
            </a:r>
            <a:r>
              <a:rPr lang="zh-CN" altLang="en-US" sz="2400" b="1">
                <a:solidFill>
                  <a:srgbClr val="FF0000"/>
                </a:solidFill>
              </a:rPr>
              <a:t>无时无刻不</a:t>
            </a:r>
            <a:r>
              <a:rPr lang="zh-CN" altLang="en-US" sz="2400" b="1"/>
              <a:t>听见她</a:t>
            </a:r>
            <a:r>
              <a:rPr lang="zh-CN" altLang="en-US" sz="2400" b="1">
                <a:solidFill>
                  <a:srgbClr val="FF0000"/>
                </a:solidFill>
              </a:rPr>
              <a:t>召唤我回去。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我</a:t>
            </a:r>
            <a:r>
              <a:rPr lang="zh-CN" altLang="en-US" sz="2400" b="1">
                <a:solidFill>
                  <a:srgbClr val="FF0000"/>
                </a:solidFill>
              </a:rPr>
              <a:t>必须回去</a:t>
            </a:r>
            <a:r>
              <a:rPr lang="zh-CN" altLang="en-US" sz="2400" b="1"/>
              <a:t>，我从来</a:t>
            </a:r>
            <a:r>
              <a:rPr lang="zh-CN" altLang="en-US" sz="2400" b="1">
                <a:solidFill>
                  <a:srgbClr val="FF0000"/>
                </a:solidFill>
              </a:rPr>
              <a:t>没想过离开</a:t>
            </a:r>
            <a:r>
              <a:rPr lang="zh-CN" altLang="en-US" sz="2400" b="1"/>
              <a:t>她。</a:t>
            </a:r>
            <a:endParaRPr lang="zh-CN" altLang="en-US" sz="2400" b="1"/>
          </a:p>
          <a:p>
            <a:r>
              <a:rPr lang="zh-CN" altLang="en-US" sz="2400" b="1"/>
              <a:t>我是土地的族系，我</a:t>
            </a:r>
            <a:r>
              <a:rPr lang="zh-CN" altLang="en-US" sz="2400" b="1">
                <a:solidFill>
                  <a:srgbClr val="FF0000"/>
                </a:solidFill>
              </a:rPr>
              <a:t>不能离开</a:t>
            </a:r>
            <a:r>
              <a:rPr lang="zh-CN" altLang="en-US" sz="2400" b="1"/>
              <a:t>她。</a:t>
            </a:r>
            <a:endParaRPr lang="zh-CN" altLang="en-US" sz="2400" b="1"/>
          </a:p>
          <a:p>
            <a:r>
              <a:rPr lang="zh-CN" altLang="en-US" sz="2400" b="1"/>
              <a:t>这时我听到</a:t>
            </a:r>
            <a:r>
              <a:rPr lang="zh-CN" altLang="en-US" sz="2400" b="1">
                <a:solidFill>
                  <a:srgbClr val="FF0000"/>
                </a:solidFill>
              </a:rPr>
              <a:t>故乡在召唤我</a:t>
            </a:r>
            <a:r>
              <a:rPr lang="zh-CN" altLang="en-US" sz="2400" b="1"/>
              <a:t>，</a:t>
            </a:r>
            <a:r>
              <a:rPr lang="zh-CN" altLang="en-US" sz="2400" b="1">
                <a:solidFill>
                  <a:srgbClr val="FF0000"/>
                </a:solidFill>
              </a:rPr>
              <a:t>故乡有一种声音在召唤着我。</a:t>
            </a:r>
            <a:endParaRPr lang="en-US" altLang="zh-CN" sz="2400" b="1">
              <a:solidFill>
                <a:srgbClr val="FF0000"/>
              </a:solidFill>
            </a:endParaRPr>
          </a:p>
          <a:p>
            <a:r>
              <a:rPr lang="zh-CN" altLang="en-US" sz="2400" b="1"/>
              <a:t>土地，原野，我的家乡，你</a:t>
            </a:r>
            <a:r>
              <a:rPr lang="zh-CN" altLang="en-US" sz="2400" b="1">
                <a:solidFill>
                  <a:srgbClr val="FF0000"/>
                </a:solidFill>
              </a:rPr>
              <a:t>必须</a:t>
            </a:r>
            <a:r>
              <a:rPr lang="zh-CN" altLang="en-US" sz="2400" b="1"/>
              <a:t>被解放！你</a:t>
            </a:r>
            <a:r>
              <a:rPr lang="zh-CN" altLang="en-US" sz="2400" b="1">
                <a:solidFill>
                  <a:srgbClr val="FF0000"/>
                </a:solidFill>
              </a:rPr>
              <a:t>必须</a:t>
            </a:r>
            <a:r>
              <a:rPr lang="zh-CN" altLang="en-US" sz="2400" b="1"/>
              <a:t>站立！</a:t>
            </a:r>
            <a:endParaRPr lang="en-US" altLang="zh-CN" sz="2400" b="1"/>
          </a:p>
          <a:p>
            <a:r>
              <a:rPr lang="zh-CN" altLang="en-US" sz="2400" b="1"/>
              <a:t>我向那边</a:t>
            </a:r>
            <a:r>
              <a:rPr lang="zh-CN" altLang="en-US" sz="2400" b="1">
                <a:solidFill>
                  <a:srgbClr val="FF0000"/>
                </a:solidFill>
              </a:rPr>
              <a:t>注视着，注视着，</a:t>
            </a:r>
            <a:r>
              <a:rPr lang="zh-CN" altLang="en-US" sz="2400" b="1"/>
              <a:t>直到天边破晓。</a:t>
            </a:r>
            <a:endParaRPr lang="zh-CN" altLang="en-US" sz="2400" b="1"/>
          </a:p>
          <a:p>
            <a:r>
              <a:rPr lang="zh-CN" altLang="en-US" sz="2400" b="1"/>
              <a:t>我</a:t>
            </a:r>
            <a:r>
              <a:rPr lang="zh-CN" altLang="en-US" sz="2400" b="1">
                <a:solidFill>
                  <a:srgbClr val="FF0000"/>
                </a:solidFill>
              </a:rPr>
              <a:t>要回到</a:t>
            </a:r>
            <a:r>
              <a:rPr lang="zh-CN" altLang="en-US" sz="2400" b="1"/>
              <a:t>她的身边，我答应过我</a:t>
            </a:r>
            <a:r>
              <a:rPr lang="zh-CN" altLang="en-US" sz="2400" b="1">
                <a:solidFill>
                  <a:srgbClr val="FF0000"/>
                </a:solidFill>
              </a:rPr>
              <a:t>一定会回去</a:t>
            </a:r>
            <a:r>
              <a:rPr lang="zh-CN" altLang="en-US" sz="2400" b="1"/>
              <a:t>。</a:t>
            </a:r>
            <a:endParaRPr lang="zh-CN" altLang="en-US" sz="2400" b="1"/>
          </a:p>
          <a:p>
            <a:r>
              <a:rPr lang="zh-CN" altLang="en-US" sz="2400" b="1"/>
              <a:t>为了她，我愿付出一切。我必须看见一个更美丽的故乡出现在</a:t>
            </a:r>
            <a:r>
              <a:rPr lang="zh-CN" altLang="en-US" sz="2400" b="1">
                <a:solidFill>
                  <a:srgbClr val="FF0000"/>
                </a:solidFill>
              </a:rPr>
              <a:t>我的面前</a:t>
            </a:r>
            <a:r>
              <a:rPr lang="en-US" altLang="zh-CN" sz="2400" b="1"/>
              <a:t>---</a:t>
            </a:r>
            <a:r>
              <a:rPr lang="zh-CN" altLang="en-US" sz="2400" b="1"/>
              <a:t>或者</a:t>
            </a:r>
            <a:r>
              <a:rPr lang="zh-CN" altLang="en-US" sz="2400" b="1">
                <a:solidFill>
                  <a:srgbClr val="FF0000"/>
                </a:solidFill>
              </a:rPr>
              <a:t>我的坟前</a:t>
            </a:r>
            <a:r>
              <a:rPr lang="zh-CN" altLang="en-US" sz="2400" b="1"/>
              <a:t>。</a:t>
            </a:r>
            <a:endParaRPr lang="en-US" altLang="zh-CN" sz="2400" b="1"/>
          </a:p>
          <a:p>
            <a:endParaRPr lang="en-US" altLang="zh-CN" sz="2400" b="1"/>
          </a:p>
          <a:p>
            <a:r>
              <a:rPr lang="zh-CN" altLang="en-US" sz="2400" b="1"/>
              <a:t>用词在</a:t>
            </a:r>
            <a:r>
              <a:rPr lang="zh-CN" altLang="en-US" sz="2400" b="1">
                <a:solidFill>
                  <a:srgbClr val="FF0000"/>
                </a:solidFill>
              </a:rPr>
              <a:t>反复中有递进</a:t>
            </a:r>
            <a:r>
              <a:rPr lang="zh-CN" altLang="en-US" sz="2400" b="1"/>
              <a:t>，表达出重回故乡的渴盼和意念。</a:t>
            </a:r>
            <a:endParaRPr lang="zh-CN" altLang="en-US" sz="2400" b="1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785938" y="5143500"/>
            <a:ext cx="635793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</a:rPr>
              <a:t>反复渲染情感</a:t>
            </a:r>
            <a:endParaRPr lang="zh-CN" altLang="en-US" sz="4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1714500" y="1071563"/>
            <a:ext cx="6000750" cy="4246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 b="1">
                <a:solidFill>
                  <a:srgbClr val="FF0000"/>
                </a:solidFill>
              </a:rPr>
              <a:t>1</a:t>
            </a:r>
            <a:r>
              <a:rPr lang="zh-CN" altLang="en-US" sz="5400" b="1">
                <a:solidFill>
                  <a:srgbClr val="FF0000"/>
                </a:solidFill>
              </a:rPr>
              <a:t>、人称饱含情感</a:t>
            </a:r>
            <a:endParaRPr lang="zh-CN" altLang="en-US" sz="5400">
              <a:solidFill>
                <a:srgbClr val="FF0000"/>
              </a:solidFill>
            </a:endParaRPr>
          </a:p>
          <a:p>
            <a:r>
              <a:rPr lang="en-US" altLang="zh-CN" sz="5400" b="1">
                <a:solidFill>
                  <a:srgbClr val="FF0000"/>
                </a:solidFill>
              </a:rPr>
              <a:t>2</a:t>
            </a:r>
            <a:r>
              <a:rPr lang="zh-CN" altLang="en-US" sz="5400" b="1">
                <a:solidFill>
                  <a:srgbClr val="FF0000"/>
                </a:solidFill>
              </a:rPr>
              <a:t>、词语倾吐情感</a:t>
            </a:r>
            <a:endParaRPr lang="zh-CN" altLang="en-US" sz="5400">
              <a:solidFill>
                <a:srgbClr val="FF0000"/>
              </a:solidFill>
            </a:endParaRPr>
          </a:p>
          <a:p>
            <a:r>
              <a:rPr lang="en-US" altLang="zh-CN" sz="5400" b="1">
                <a:solidFill>
                  <a:srgbClr val="FF0000"/>
                </a:solidFill>
              </a:rPr>
              <a:t>3</a:t>
            </a:r>
            <a:r>
              <a:rPr lang="zh-CN" altLang="en-US" sz="5400" b="1">
                <a:solidFill>
                  <a:srgbClr val="FF0000"/>
                </a:solidFill>
              </a:rPr>
              <a:t>、铺排强化情感</a:t>
            </a:r>
            <a:endParaRPr lang="en-US" altLang="zh-CN" sz="5400" b="1">
              <a:solidFill>
                <a:srgbClr val="FF0000"/>
              </a:solidFill>
            </a:endParaRPr>
          </a:p>
          <a:p>
            <a:r>
              <a:rPr lang="en-US" altLang="zh-CN" sz="5400" b="1">
                <a:solidFill>
                  <a:srgbClr val="FF0000"/>
                </a:solidFill>
              </a:rPr>
              <a:t>4</a:t>
            </a:r>
            <a:r>
              <a:rPr lang="zh-CN" altLang="en-US" sz="5400" b="1">
                <a:solidFill>
                  <a:srgbClr val="FF0000"/>
                </a:solidFill>
              </a:rPr>
              <a:t>、反复渲染情感</a:t>
            </a:r>
            <a:endParaRPr lang="zh-CN" altLang="en-US" sz="5400">
              <a:solidFill>
                <a:srgbClr val="FF0000"/>
              </a:solidFill>
            </a:endParaRPr>
          </a:p>
          <a:p>
            <a:endParaRPr lang="zh-CN" altLang="en-US" sz="5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0" y="571500"/>
            <a:ext cx="9144000" cy="2554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Calibri" panose="020F0502020204030204" charset="0"/>
              </a:rPr>
              <a:t>	</a:t>
            </a:r>
            <a:r>
              <a:rPr lang="zh-CN" sz="3200" b="1">
                <a:solidFill>
                  <a:srgbClr val="000000"/>
                </a:solidFill>
                <a:latin typeface="Calibri" panose="020F0502020204030204" charset="0"/>
              </a:rPr>
              <a:t>你的家乡是什么样的？你对它怀有怎样的情感？</a:t>
            </a:r>
            <a:endParaRPr lang="zh-CN" sz="3200"/>
          </a:p>
          <a:p>
            <a:pPr eaLnBrk="0" hangingPunct="0"/>
            <a:r>
              <a:rPr lang="en-US" altLang="zh-CN" sz="3200" b="1">
                <a:solidFill>
                  <a:srgbClr val="000000"/>
                </a:solidFill>
                <a:latin typeface="Calibri" panose="020F0502020204030204" charset="0"/>
              </a:rPr>
              <a:t>	</a:t>
            </a:r>
            <a:r>
              <a:rPr lang="zh-CN" sz="3200" b="1">
                <a:solidFill>
                  <a:srgbClr val="000000"/>
                </a:solidFill>
                <a:latin typeface="Calibri" panose="020F0502020204030204" charset="0"/>
              </a:rPr>
              <a:t>请以“</a:t>
            </a:r>
            <a:r>
              <a:rPr lang="zh-CN" altLang="en-US" sz="3200" b="1">
                <a:solidFill>
                  <a:srgbClr val="000000"/>
                </a:solidFill>
                <a:latin typeface="Calibri" panose="020F0502020204030204" charset="0"/>
              </a:rPr>
              <a:t>我的家乡</a:t>
            </a:r>
            <a:r>
              <a:rPr lang="zh-CN" sz="3200" b="1">
                <a:solidFill>
                  <a:srgbClr val="000000"/>
                </a:solidFill>
                <a:latin typeface="Calibri" panose="020F0502020204030204" charset="0"/>
              </a:rPr>
              <a:t>”为题，用铺陈写法，写一段</a:t>
            </a:r>
            <a:r>
              <a:rPr lang="en-US" altLang="zh-CN" sz="3200" b="1">
                <a:solidFill>
                  <a:srgbClr val="000000"/>
                </a:solidFill>
                <a:latin typeface="Calibri" panose="020F0502020204030204" charset="0"/>
              </a:rPr>
              <a:t>200</a:t>
            </a:r>
            <a:r>
              <a:rPr lang="zh-CN" altLang="en-US" sz="3200" b="1">
                <a:solidFill>
                  <a:srgbClr val="000000"/>
                </a:solidFill>
                <a:latin typeface="Calibri" panose="020F0502020204030204" charset="0"/>
              </a:rPr>
              <a:t>字左右的</a:t>
            </a:r>
            <a:r>
              <a:rPr lang="zh-CN" sz="3200" b="1">
                <a:solidFill>
                  <a:srgbClr val="000000"/>
                </a:solidFill>
                <a:latin typeface="Calibri" panose="020F0502020204030204" charset="0"/>
              </a:rPr>
              <a:t>文字，描述家乡景物，表达你的情感。</a:t>
            </a:r>
            <a:endParaRPr lang="zh-CN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2_Crayons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0</TotalTime>
  <Words>2099</Words>
  <Application>WPS 演示</Application>
  <PresentationFormat>在屏幕上显示</PresentationFormat>
  <Paragraphs>96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2" baseType="lpstr">
      <vt:lpstr>Arial</vt:lpstr>
      <vt:lpstr>宋体</vt:lpstr>
      <vt:lpstr>Wingdings</vt:lpstr>
      <vt:lpstr>Comic Sans MS</vt:lpstr>
      <vt:lpstr>华文琥珀</vt:lpstr>
      <vt:lpstr>黑体</vt:lpstr>
      <vt:lpstr>楷体_GB2312</vt:lpstr>
      <vt:lpstr>微软雅黑</vt:lpstr>
      <vt:lpstr>Arial Unicode MS</vt:lpstr>
      <vt:lpstr>华文楷体</vt:lpstr>
      <vt:lpstr>Calibri</vt:lpstr>
      <vt:lpstr>默认设计模板</vt:lpstr>
      <vt:lpstr>2_Crayons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7.1  生活中的不等式</dc:title>
  <dc:creator>微软用户</dc:creator>
  <cp:lastModifiedBy>俞婷</cp:lastModifiedBy>
  <cp:revision>130</cp:revision>
  <dcterms:created xsi:type="dcterms:W3CDTF">2010-01-11T12:28:00Z</dcterms:created>
  <dcterms:modified xsi:type="dcterms:W3CDTF">2022-03-07T01:15:49Z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83C55903DB6B4315B8E123C51B550C46</vt:lpwstr>
  </property>
  <property fmtid="{D5CDD505-2E9C-101B-9397-08002B2CF9AE}" pid="3" name="KSOProductBuildVer">
    <vt:lpwstr>2052-11.1.0.11365</vt:lpwstr>
  </property>
</Properties>
</file>