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7"/>
  </p:notesMasterIdLst>
  <p:sldIdLst>
    <p:sldId id="324" r:id="rId4"/>
    <p:sldId id="291" r:id="rId5"/>
    <p:sldId id="329" r:id="rId6"/>
    <p:sldId id="306" r:id="rId8"/>
    <p:sldId id="285" r:id="rId9"/>
    <p:sldId id="331" r:id="rId10"/>
    <p:sldId id="332" r:id="rId11"/>
    <p:sldId id="294" r:id="rId1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35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6"/>
    <p:restoredTop sz="94660"/>
  </p:normalViewPr>
  <p:slideViewPr>
    <p:cSldViewPr showGuides="1">
      <p:cViewPr varScale="1">
        <p:scale>
          <a:sx n="75" d="100"/>
          <a:sy n="75" d="100"/>
        </p:scale>
        <p:origin x="-930" y="-102"/>
      </p:cViewPr>
      <p:guideLst>
        <p:guide orient="horz" pos="2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4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200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4" descr="5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42862" y="3821113"/>
            <a:ext cx="9183687" cy="3087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9" name="Group 8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9" name="Freeform 9"/>
            <p:cNvSpPr/>
            <p:nvPr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03" name="Group 12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3" name="Freeform 13"/>
              <p:cNvSpPr/>
              <p:nvPr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Freeform 14"/>
              <p:cNvSpPr/>
              <p:nvPr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Freeform 15"/>
              <p:cNvSpPr/>
              <p:nvPr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Freeform 16"/>
              <p:cNvSpPr/>
              <p:nvPr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Freeform 17"/>
              <p:cNvSpPr/>
              <p:nvPr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4109" name="Group 18"/>
          <p:cNvGrpSpPr/>
          <p:nvPr/>
        </p:nvGrpSpPr>
        <p:grpSpPr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9" name="Freeform 19"/>
            <p:cNvSpPr/>
            <p:nvPr/>
          </p:nvSpPr>
          <p:spPr bwMode="auto">
            <a:xfrm rot="7320404">
              <a:off x="4906" y="2933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 rot="7320404">
              <a:off x="4891" y="2920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 rot="7320404">
              <a:off x="4997" y="2911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13" name="Group 22"/>
            <p:cNvGrpSpPr/>
            <p:nvPr userDrawn="1"/>
          </p:nvGrpSpPr>
          <p:grpSpPr>
            <a:xfrm>
              <a:off x="4986" y="2752"/>
              <a:ext cx="470" cy="667"/>
              <a:chOff x="4986" y="2752"/>
              <a:chExt cx="470" cy="667"/>
            </a:xfrm>
          </p:grpSpPr>
          <p:sp>
            <p:nvSpPr>
              <p:cNvPr id="23" name="Freeform 23"/>
              <p:cNvSpPr/>
              <p:nvPr/>
            </p:nvSpPr>
            <p:spPr bwMode="auto">
              <a:xfrm rot="7320404">
                <a:off x="4984" y="3187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Freeform 24"/>
              <p:cNvSpPr/>
              <p:nvPr/>
            </p:nvSpPr>
            <p:spPr bwMode="auto">
              <a:xfrm rot="7320404">
                <a:off x="4884" y="2927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5" name="Freeform 25"/>
              <p:cNvSpPr/>
              <p:nvPr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26"/>
              <p:cNvSpPr/>
              <p:nvPr/>
            </p:nvSpPr>
            <p:spPr bwMode="auto">
              <a:xfrm rot="7320404">
                <a:off x="5363" y="2870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Freeform 27"/>
              <p:cNvSpPr/>
              <p:nvPr/>
            </p:nvSpPr>
            <p:spPr bwMode="auto">
              <a:xfrm rot="7320404">
                <a:off x="5135" y="2997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28" name="Freeform 28"/>
          <p:cNvSpPr/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Freeform 29"/>
          <p:cNvSpPr/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0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3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4"/>
          <p:cNvSpPr>
            <a:spLocks noGrp="1"/>
          </p:cNvSpPr>
          <p:nvPr>
            <p:ph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6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anose="020B0604020202020204" pitchFamily="34" charset="0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anose="020B0604020202020204" pitchFamily="34" charset="0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>
            <a:alphaModFix amt="37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538163" y="2782888"/>
            <a:ext cx="7772400" cy="11112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p>
            <a:pPr algn="ctr" fontAlgn="base"/>
            <a:endParaRPr lang="en-US" altLang="zh-CN" sz="4400" b="1" strike="noStrike" noProof="1">
              <a:effectLst>
                <a:outerShdw blurRad="38100" dist="38100" dir="2700000">
                  <a:srgbClr val="FFFFFF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15285" y="1052830"/>
            <a:ext cx="293751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zh-CN" sz="72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黄河颂</a:t>
            </a:r>
            <a:endParaRPr lang="zh-CN" altLang="zh-CN" sz="72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59425" y="3329940"/>
            <a:ext cx="26847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latin typeface="黑体" panose="02010609060101010101" pitchFamily="2" charset="-122"/>
                <a:ea typeface="黑体" panose="02010609060101010101" pitchFamily="2" charset="-122"/>
              </a:rPr>
              <a:t>光未然</a:t>
            </a:r>
            <a:endParaRPr lang="zh-CN" altLang="en-US" sz="40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标题 1"/>
          <p:cNvSpPr txBox="1"/>
          <p:nvPr/>
        </p:nvSpPr>
        <p:spPr>
          <a:xfrm>
            <a:off x="611188" y="836613"/>
            <a:ext cx="5145087" cy="51276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/>
            <a:endParaRPr lang="zh-CN" altLang="en-US" sz="3200" b="1" dirty="0">
              <a:solidFill>
                <a:srgbClr val="0099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7170" name="图片 7175" descr="X~)5FLH%@7USU56AF3(PYG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1003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 descr="QQ截图202202181441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175" y="780415"/>
            <a:ext cx="6142355" cy="607758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339340" y="1844675"/>
            <a:ext cx="648335" cy="288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-143510" y="635"/>
            <a:ext cx="9165590" cy="6857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TextBox 3"/>
          <p:cNvSpPr txBox="1"/>
          <p:nvPr/>
        </p:nvSpPr>
        <p:spPr>
          <a:xfrm>
            <a:off x="571500" y="1428750"/>
            <a:ext cx="807243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en-US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8194" name="Picture 5" descr="模块2"/>
          <p:cNvPicPr>
            <a:picLocks noChangeAspect="1"/>
          </p:cNvPicPr>
          <p:nvPr/>
        </p:nvPicPr>
        <p:blipFill>
          <a:blip r:embed="rId1"/>
          <a:srcRect b="84843"/>
          <a:stretch>
            <a:fillRect/>
          </a:stretch>
        </p:blipFill>
        <p:spPr>
          <a:xfrm>
            <a:off x="-36512" y="44450"/>
            <a:ext cx="9144000" cy="104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395605" y="765175"/>
            <a:ext cx="10287000" cy="50158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对段落作用的批注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对词语作用的批注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提示诗歌的内容层次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赏析句子的作用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对结尾特点的评价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1-3 </a:t>
            </a:r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分析式批注</a:t>
            </a:r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</a:t>
            </a:r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鉴赏式批注</a:t>
            </a:r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</a:t>
            </a:r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评价式批注</a:t>
            </a:r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Picture 10" descr="模块3"/>
          <p:cNvPicPr>
            <a:picLocks noChangeAspect="1"/>
          </p:cNvPicPr>
          <p:nvPr/>
        </p:nvPicPr>
        <p:blipFill>
          <a:blip r:embed="rId1"/>
          <a:srcRect b="87218"/>
          <a:stretch>
            <a:fillRect/>
          </a:stretch>
        </p:blipFill>
        <p:spPr>
          <a:xfrm>
            <a:off x="0" y="4763"/>
            <a:ext cx="9144000" cy="876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Text Box 2"/>
          <p:cNvSpPr txBox="1"/>
          <p:nvPr/>
        </p:nvSpPr>
        <p:spPr>
          <a:xfrm>
            <a:off x="1166813" y="914400"/>
            <a:ext cx="72929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9" name="Text Box 8"/>
          <p:cNvSpPr txBox="1"/>
          <p:nvPr/>
        </p:nvSpPr>
        <p:spPr>
          <a:xfrm>
            <a:off x="0" y="4581525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zh-CN" altLang="en-US" sz="32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560" y="836930"/>
            <a:ext cx="8947785" cy="439991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细读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望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字领起的诗句，思考，作者是从哪些角度描写黄河形象的？黄河是一种怎样的形象？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纵向描写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2.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横向描写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3.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近镜头特写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4.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俯瞰全景式总写（你能对应到相应的句子吗？）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奔腾不息、气势磅礴、一往无前</a:t>
            </a:r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251460" y="404495"/>
            <a:ext cx="8672830" cy="464629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细读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颂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领起的部分，诗歌是从哪些方面来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颂</a:t>
            </a:r>
            <a:r>
              <a:rPr lang="en-US" altLang="zh-CN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黄河的？各举一个关键词做批注。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4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44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黄河哺育中华民族</a:t>
            </a:r>
            <a:endParaRPr lang="zh-CN" altLang="en-US" sz="44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44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黄河保卫中华民族</a:t>
            </a:r>
            <a:endParaRPr lang="zh-CN" altLang="en-US" sz="44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44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黄河激励中华民族</a:t>
            </a:r>
            <a:endParaRPr lang="zh-CN" altLang="en-US" sz="44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C7BB067BEEBA5E028C941782816DEFC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" y="260350"/>
            <a:ext cx="9017000" cy="5181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Picture 2" descr="模块4"/>
          <p:cNvPicPr>
            <a:picLocks noChangeAspect="1"/>
          </p:cNvPicPr>
          <p:nvPr/>
        </p:nvPicPr>
        <p:blipFill>
          <a:blip r:embed="rId1"/>
          <a:srcRect b="86769"/>
          <a:stretch>
            <a:fillRect/>
          </a:stretch>
        </p:blipFill>
        <p:spPr>
          <a:xfrm>
            <a:off x="0" y="0"/>
            <a:ext cx="9144000" cy="906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 Box 3"/>
          <p:cNvSpPr txBox="1"/>
          <p:nvPr/>
        </p:nvSpPr>
        <p:spPr>
          <a:xfrm>
            <a:off x="611188" y="2420938"/>
            <a:ext cx="78486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315" y="980440"/>
            <a:ext cx="9348470" cy="698563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l"/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甘：养育、保卫、激励中华民族。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40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苦：遭受日寇蹂躏，大片国土沦丧，人民颠沛流离。</a:t>
            </a:r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0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诗人歌颂黄河，其实在歌颂中华民族，是想激励中华儿女要像黄河一样</a:t>
            </a:r>
            <a:r>
              <a:rPr lang="en-US" altLang="zh-CN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伟大坚强</a:t>
            </a:r>
            <a:r>
              <a:rPr lang="en-US" altLang="zh-CN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，以英勇的气概和坚强的决心保卫黄河、保卫中华。</a:t>
            </a:r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4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endParaRPr lang="zh-CN" altLang="en-US" sz="44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2_Crayons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0</TotalTime>
  <Words>343</Words>
  <Application>WPS 演示</Application>
  <PresentationFormat>在屏幕上显示</PresentationFormat>
  <Paragraphs>33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24" baseType="lpstr">
      <vt:lpstr>Arial</vt:lpstr>
      <vt:lpstr>宋体</vt:lpstr>
      <vt:lpstr>Wingdings</vt:lpstr>
      <vt:lpstr>Comic Sans MS</vt:lpstr>
      <vt:lpstr>Cambria</vt:lpstr>
      <vt:lpstr>楷体_GB2312</vt:lpstr>
      <vt:lpstr>隶书</vt:lpstr>
      <vt:lpstr>微软雅黑</vt:lpstr>
      <vt:lpstr>黑体</vt:lpstr>
      <vt:lpstr>华文琥珀</vt:lpstr>
      <vt:lpstr>Times New Roman</vt:lpstr>
      <vt:lpstr>华文中宋</vt:lpstr>
      <vt:lpstr>华文新魏</vt:lpstr>
      <vt:lpstr>Arial Unicode MS</vt:lpstr>
      <vt:lpstr>默认设计模板</vt:lpstr>
      <vt:lpstr>2_Crayons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7.1  生活中的不等式</dc:title>
  <dc:creator>微软用户</dc:creator>
  <cp:lastModifiedBy>俞婷</cp:lastModifiedBy>
  <cp:revision>133</cp:revision>
  <dcterms:created xsi:type="dcterms:W3CDTF">2010-01-11T12:28:58Z</dcterms:created>
  <dcterms:modified xsi:type="dcterms:W3CDTF">2022-02-19T03:48:58Z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4348AD83F012442CBC1E96C74BB83AA4</vt:lpwstr>
  </property>
  <property fmtid="{D5CDD505-2E9C-101B-9397-08002B2CF9AE}" pid="3" name="KSOProductBuildVer">
    <vt:lpwstr>2052-11.1.0.11294</vt:lpwstr>
  </property>
</Properties>
</file>