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6"/>
  </p:notesMasterIdLst>
  <p:sldIdLst>
    <p:sldId id="324" r:id="rId4"/>
    <p:sldId id="291" r:id="rId5"/>
    <p:sldId id="338" r:id="rId7"/>
    <p:sldId id="329" r:id="rId8"/>
    <p:sldId id="306" r:id="rId9"/>
    <p:sldId id="285" r:id="rId10"/>
    <p:sldId id="336" r:id="rId11"/>
    <p:sldId id="346" r:id="rId12"/>
    <p:sldId id="331" r:id="rId13"/>
    <p:sldId id="347" r:id="rId14"/>
    <p:sldId id="352" r:id="rId15"/>
    <p:sldId id="353" r:id="rId16"/>
    <p:sldId id="354" r:id="rId17"/>
    <p:sldId id="355" r:id="rId18"/>
    <p:sldId id="356" r:id="rId19"/>
    <p:sldId id="357" r:id="rId20"/>
    <p:sldId id="358" r:id="rId21"/>
    <p:sldId id="359" r:id="rId22"/>
    <p:sldId id="360" r:id="rId23"/>
    <p:sldId id="361" r:id="rId24"/>
    <p:sldId id="362" r:id="rId25"/>
    <p:sldId id="294" r:id="rId26"/>
    <p:sldId id="337" r:id="rId27"/>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omic Sans MS" panose="030F0702030302020204" pitchFamily="66"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a:srgbClr val="35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95"/>
    <p:restoredTop sz="94660"/>
  </p:normalViewPr>
  <p:slideViewPr>
    <p:cSldViewPr showGuides="1">
      <p:cViewPr varScale="1">
        <p:scale>
          <a:sx n="75" d="100"/>
          <a:sy n="75" d="100"/>
        </p:scale>
        <p:origin x="-930" y="-102"/>
      </p:cViewPr>
      <p:guideLst>
        <p:guide orient="horz" pos="2135"/>
        <p:guide pos="2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notesMaster" Target="notesMasters/notesMaster1.xml"/><Relationship Id="rId5" Type="http://schemas.openxmlformats.org/officeDocument/2006/relationships/slide" Target="slides/slide2.xml"/><Relationship Id="rId4" Type="http://schemas.openxmlformats.org/officeDocument/2006/relationships/slide" Target="slides/slide1.xml"/><Relationship Id="rId30" Type="http://schemas.openxmlformats.org/officeDocument/2006/relationships/tableStyles" Target="tableStyles.xml"/><Relationship Id="rId3" Type="http://schemas.openxmlformats.org/officeDocument/2006/relationships/slideMaster" Target="slideMasters/slideMaster2.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5602"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603"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124" name="Rectangle 4"/>
          <p:cNvSpPr>
            <a:spLocks noRo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25605"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606"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607"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p>
            <a:pPr lvl="0" algn="r" eaLnBrk="1" fontAlgn="base" hangingPunct="1">
              <a:buNone/>
            </a:pPr>
            <a:fld id="{9A0DB2DC-4C9A-4742-B13C-FB6460FD3503}" type="slidenum">
              <a:rPr lang="en-US" altLang="zh-CN" sz="1200" strike="noStrike" noProof="1" dirty="0">
                <a:latin typeface="Arial" panose="020B0604020202020204" pitchFamily="34" charset="0"/>
                <a:ea typeface="宋体" panose="02010600030101010101" pitchFamily="2" charset="-122"/>
                <a:cs typeface="+mn-cs"/>
              </a:rPr>
            </a:fld>
            <a:endParaRPr lang="en-US" altLang="zh-CN" sz="1200" strike="noStrike" noProof="1" dirty="0">
              <a:latin typeface="Arial" panose="020B060402020202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pic>
        <p:nvPicPr>
          <p:cNvPr id="3074" name="图片 4" descr="55"/>
          <p:cNvPicPr>
            <a:picLocks noChangeAspect="1"/>
          </p:cNvPicPr>
          <p:nvPr userDrawn="1"/>
        </p:nvPicPr>
        <p:blipFill>
          <a:blip r:embed="rId2"/>
          <a:stretch>
            <a:fillRect/>
          </a:stretch>
        </p:blipFill>
        <p:spPr>
          <a:xfrm>
            <a:off x="-42862" y="3821113"/>
            <a:ext cx="9183687" cy="3087687"/>
          </a:xfrm>
          <a:prstGeom prst="rect">
            <a:avLst/>
          </a:prstGeom>
          <a:noFill/>
          <a:ln w="9525">
            <a:noFill/>
          </a:ln>
        </p:spPr>
      </p:pic>
      <p:sp>
        <p:nvSpPr>
          <p:cNvPr id="2" name="日期占位符 1"/>
          <p:cNvSpPr>
            <a:spLocks noGrp="1"/>
          </p:cNvSpPr>
          <p:nvPr>
            <p:ph type="dt" sz="half" idx="10"/>
          </p:nvPr>
        </p:nvSpPr>
        <p:spPr>
          <a:xfrm>
            <a:off x="457200" y="6245225"/>
            <a:ext cx="2133600" cy="476250"/>
          </a:xfrm>
          <a:prstGeom prst="rect">
            <a:avLst/>
          </a:prstGeom>
          <a:noFill/>
          <a:ln w="9525">
            <a:noFill/>
            <a:miter lim="800000"/>
          </a:ln>
          <a:effectLst/>
        </p:spPr>
        <p:txBody>
          <a:bodyPr vert="horz" wrap="square" lIns="91440" tIns="45720" rIns="91440" bIns="45720" numCol="1" anchor="t" anchorCtr="0" compatLnSpc="1"/>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3" name="页脚占位符 2"/>
          <p:cNvSpPr>
            <a:spLocks noGrp="1"/>
          </p:cNvSpPr>
          <p:nvPr>
            <p:ph type="ftr" sz="quarter" idx="11"/>
          </p:nvPr>
        </p:nvSpPr>
        <p:spPr>
          <a:xfrm>
            <a:off x="3124200" y="6245225"/>
            <a:ext cx="2895600" cy="476250"/>
          </a:xfrm>
          <a:prstGeom prst="rect">
            <a:avLst/>
          </a:prstGeom>
          <a:noFill/>
          <a:ln w="9525">
            <a:noFill/>
            <a:miter lim="800000"/>
          </a:ln>
          <a:effectLst/>
        </p:spPr>
        <p:txBody>
          <a:bodyPr vert="horz" wrap="square" lIns="91440" tIns="45720" rIns="91440" bIns="45720" numCol="1" anchor="t" anchorCtr="0" compatLnSpc="1"/>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4" name="灯片编号占位符 3"/>
          <p:cNvSpPr>
            <a:spLocks noGrp="1"/>
          </p:cNvSpPr>
          <p:nvPr>
            <p:ph type="sldNum" sz="quarter" idx="12"/>
          </p:nvPr>
        </p:nvSpPr>
        <p:spPr>
          <a:xfrm>
            <a:off x="6553200" y="6245225"/>
            <a:ext cx="2133600" cy="476250"/>
          </a:xfrm>
          <a:prstGeom prst="rect">
            <a:avLst/>
          </a:prstGeom>
          <a:noFill/>
          <a:ln w="9525">
            <a:noFill/>
            <a:miter lim="800000"/>
          </a:ln>
          <a:effectLst/>
        </p:spPr>
        <p:txBody>
          <a:bodyPr vert="horz" wrap="square" lIns="91440" tIns="45720" rIns="91440" bIns="45720" numCol="1" anchor="t" anchorCtr="0" compatLnSpc="1"/>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blipFill>
        <a:effectLst/>
      </p:bgPr>
    </p:bg>
    <p:spTree>
      <p:nvGrpSpPr>
        <p:cNvPr id="1" name=""/>
        <p:cNvGrpSpPr/>
        <p:nvPr/>
      </p:nvGrpSpPr>
      <p:grpSpPr>
        <a:xfrm>
          <a:off x="0" y="0"/>
          <a:ext cx="0" cy="0"/>
          <a:chOff x="0" y="0"/>
          <a:chExt cx="0" cy="0"/>
        </a:xfrm>
      </p:grpSpPr>
      <p:sp>
        <p:nvSpPr>
          <p:cNvPr id="7" name="Freeform 2"/>
          <p:cNvSpPr/>
          <p:nvPr/>
        </p:nvSpPr>
        <p:spPr bwMode="blackWhite">
          <a:xfrm>
            <a:off x="20638" y="12700"/>
            <a:ext cx="8896350" cy="6780213"/>
          </a:xfrm>
          <a:custGeom>
            <a:avLst/>
            <a:gdLst/>
            <a:ahLst/>
            <a:cxnLst>
              <a:cxn ang="0">
                <a:pos x="2822" y="0"/>
              </a:cxn>
              <a:cxn ang="0">
                <a:pos x="0" y="975"/>
              </a:cxn>
              <a:cxn ang="0">
                <a:pos x="2169" y="3619"/>
              </a:cxn>
              <a:cxn ang="0">
                <a:pos x="3985" y="1125"/>
              </a:cxn>
              <a:cxn ang="0">
                <a:pos x="2822" y="0"/>
              </a:cxn>
              <a:cxn ang="0">
                <a:pos x="2822" y="0"/>
              </a:cxn>
            </a:cxnLst>
            <a:rect l="0" t="0" r="r" b="b"/>
            <a:pathLst>
              <a:path w="3985" h="3619">
                <a:moveTo>
                  <a:pt x="2822" y="0"/>
                </a:moveTo>
                <a:lnTo>
                  <a:pt x="0" y="975"/>
                </a:lnTo>
                <a:lnTo>
                  <a:pt x="2169" y="3619"/>
                </a:lnTo>
                <a:lnTo>
                  <a:pt x="3985" y="1125"/>
                </a:lnTo>
                <a:lnTo>
                  <a:pt x="2822" y="0"/>
                </a:lnTo>
                <a:lnTo>
                  <a:pt x="2822" y="0"/>
                </a:lnTo>
                <a:close/>
              </a:path>
            </a:pathLst>
          </a:custGeom>
          <a:solidFill>
            <a:schemeClr val="accent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nvGrpSpPr>
          <p:cNvPr id="4099" name="Group 8"/>
          <p:cNvGrpSpPr/>
          <p:nvPr/>
        </p:nvGrpSpPr>
        <p:grpSpPr>
          <a:xfrm>
            <a:off x="195263" y="234950"/>
            <a:ext cx="3787775" cy="1778000"/>
            <a:chOff x="123" y="148"/>
            <a:chExt cx="2386" cy="1120"/>
          </a:xfrm>
        </p:grpSpPr>
        <p:sp>
          <p:nvSpPr>
            <p:cNvPr id="9" name="Freeform 9"/>
            <p:cNvSpPr/>
            <p:nvPr/>
          </p:nvSpPr>
          <p:spPr bwMode="auto">
            <a:xfrm>
              <a:off x="177" y="177"/>
              <a:ext cx="2250" cy="1017"/>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0" name="Freeform 10"/>
            <p:cNvSpPr/>
            <p:nvPr/>
          </p:nvSpPr>
          <p:spPr bwMode="auto">
            <a:xfrm>
              <a:off x="166" y="261"/>
              <a:ext cx="2244" cy="1007"/>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1" name="Freeform 11"/>
            <p:cNvSpPr/>
            <p:nvPr/>
          </p:nvSpPr>
          <p:spPr bwMode="auto">
            <a:xfrm>
              <a:off x="474" y="344"/>
              <a:ext cx="1488" cy="919"/>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nvGrpSpPr>
            <p:cNvPr id="4103" name="Group 12"/>
            <p:cNvGrpSpPr/>
            <p:nvPr userDrawn="1"/>
          </p:nvGrpSpPr>
          <p:grpSpPr>
            <a:xfrm>
              <a:off x="123" y="148"/>
              <a:ext cx="2386" cy="1081"/>
              <a:chOff x="123" y="148"/>
              <a:chExt cx="2386" cy="1081"/>
            </a:xfrm>
          </p:grpSpPr>
          <p:sp>
            <p:nvSpPr>
              <p:cNvPr id="13" name="Freeform 13"/>
              <p:cNvSpPr/>
              <p:nvPr/>
            </p:nvSpPr>
            <p:spPr bwMode="auto">
              <a:xfrm>
                <a:off x="2005" y="934"/>
                <a:ext cx="212" cy="214"/>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4" name="Freeform 14"/>
              <p:cNvSpPr/>
              <p:nvPr/>
            </p:nvSpPr>
            <p:spPr bwMode="auto">
              <a:xfrm>
                <a:off x="123" y="148"/>
                <a:ext cx="2386" cy="108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5" name="Freeform 15"/>
              <p:cNvSpPr/>
              <p:nvPr/>
            </p:nvSpPr>
            <p:spPr bwMode="auto">
              <a:xfrm>
                <a:off x="324" y="158"/>
                <a:ext cx="1686" cy="614"/>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6" name="Freeform 16"/>
              <p:cNvSpPr/>
              <p:nvPr/>
            </p:nvSpPr>
            <p:spPr bwMode="auto">
              <a:xfrm>
                <a:off x="409" y="251"/>
                <a:ext cx="227" cy="410"/>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7" name="Freeform 17"/>
              <p:cNvSpPr/>
              <p:nvPr/>
            </p:nvSpPr>
            <p:spPr bwMode="auto">
              <a:xfrm>
                <a:off x="846" y="536"/>
                <a:ext cx="691" cy="36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grpSp>
      <p:grpSp>
        <p:nvGrpSpPr>
          <p:cNvPr id="4109" name="Group 18"/>
          <p:cNvGrpSpPr/>
          <p:nvPr/>
        </p:nvGrpSpPr>
        <p:grpSpPr>
          <a:xfrm>
            <a:off x="7915275" y="4368800"/>
            <a:ext cx="742950" cy="1058863"/>
            <a:chOff x="4986" y="2752"/>
            <a:chExt cx="468" cy="667"/>
          </a:xfrm>
        </p:grpSpPr>
        <p:sp>
          <p:nvSpPr>
            <p:cNvPr id="19" name="Freeform 19"/>
            <p:cNvSpPr/>
            <p:nvPr/>
          </p:nvSpPr>
          <p:spPr bwMode="auto">
            <a:xfrm rot="7320404">
              <a:off x="4906" y="2933"/>
              <a:ext cx="629" cy="293"/>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0" name="Freeform 20"/>
            <p:cNvSpPr/>
            <p:nvPr/>
          </p:nvSpPr>
          <p:spPr bwMode="auto">
            <a:xfrm rot="7320404">
              <a:off x="4891" y="2920"/>
              <a:ext cx="627" cy="29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1" name="Freeform 21"/>
            <p:cNvSpPr/>
            <p:nvPr/>
          </p:nvSpPr>
          <p:spPr bwMode="auto">
            <a:xfrm rot="7320404">
              <a:off x="4997" y="2911"/>
              <a:ext cx="416" cy="265"/>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nvGrpSpPr>
            <p:cNvPr id="4113" name="Group 22"/>
            <p:cNvGrpSpPr/>
            <p:nvPr userDrawn="1"/>
          </p:nvGrpSpPr>
          <p:grpSpPr>
            <a:xfrm>
              <a:off x="4986" y="2752"/>
              <a:ext cx="470" cy="667"/>
              <a:chOff x="4986" y="2752"/>
              <a:chExt cx="470" cy="667"/>
            </a:xfrm>
          </p:grpSpPr>
          <p:sp>
            <p:nvSpPr>
              <p:cNvPr id="23" name="Freeform 23"/>
              <p:cNvSpPr/>
              <p:nvPr/>
            </p:nvSpPr>
            <p:spPr bwMode="auto">
              <a:xfrm rot="7320404">
                <a:off x="4984" y="3187"/>
                <a:ext cx="59" cy="61"/>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4" name="Freeform 24"/>
              <p:cNvSpPr/>
              <p:nvPr/>
            </p:nvSpPr>
            <p:spPr bwMode="auto">
              <a:xfrm rot="7320404">
                <a:off x="4884" y="2927"/>
                <a:ext cx="667" cy="31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5" name="Freeform 25"/>
              <p:cNvSpPr/>
              <p:nvPr/>
            </p:nvSpPr>
            <p:spPr bwMode="auto">
              <a:xfrm rot="7320404">
                <a:off x="5062" y="2997"/>
                <a:ext cx="472" cy="176"/>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6" name="Freeform 26"/>
              <p:cNvSpPr/>
              <p:nvPr/>
            </p:nvSpPr>
            <p:spPr bwMode="auto">
              <a:xfrm rot="7320404">
                <a:off x="5363" y="2870"/>
                <a:ext cx="63" cy="118"/>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7" name="Freeform 27"/>
              <p:cNvSpPr/>
              <p:nvPr/>
            </p:nvSpPr>
            <p:spPr bwMode="auto">
              <a:xfrm rot="7320404">
                <a:off x="5135" y="2997"/>
                <a:ext cx="193" cy="10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grpSp>
      <p:sp>
        <p:nvSpPr>
          <p:cNvPr id="28" name="Freeform 28"/>
          <p:cNvSpPr/>
          <p:nvPr/>
        </p:nvSpPr>
        <p:spPr bwMode="auto">
          <a:xfrm>
            <a:off x="901700" y="5054600"/>
            <a:ext cx="6807200" cy="728663"/>
          </a:xfrm>
          <a:custGeom>
            <a:avLst/>
            <a:gdLst/>
            <a:ahLst/>
            <a:cxnLst>
              <a:cxn ang="0">
                <a:pos x="0" y="0"/>
              </a:cxn>
              <a:cxn ang="0">
                <a:pos x="816" y="256"/>
              </a:cxn>
              <a:cxn ang="0">
                <a:pos x="1560" y="144"/>
              </a:cxn>
              <a:cxn ang="0">
                <a:pos x="1856" y="376"/>
              </a:cxn>
              <a:cxn ang="0">
                <a:pos x="2344" y="152"/>
              </a:cxn>
              <a:cxn ang="0">
                <a:pos x="3536" y="456"/>
              </a:cxn>
              <a:cxn ang="0">
                <a:pos x="4288" y="136"/>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29" name="Freeform 29"/>
          <p:cNvSpPr/>
          <p:nvPr/>
        </p:nvSpPr>
        <p:spPr bwMode="auto">
          <a:xfrm>
            <a:off x="4076700" y="1930400"/>
            <a:ext cx="889000" cy="381000"/>
          </a:xfrm>
          <a:custGeom>
            <a:avLst/>
            <a:gdLst/>
            <a:ahLst/>
            <a:cxnLst>
              <a:cxn ang="0">
                <a:pos x="0" y="32"/>
              </a:cxn>
              <a:cxn ang="0">
                <a:pos x="280" y="144"/>
              </a:cxn>
              <a:cxn ang="0">
                <a:pos x="448" y="16"/>
              </a:cxn>
              <a:cxn ang="0">
                <a:pos x="560" y="240"/>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8195"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000000"/>
                  </a:outerShdw>
                </a:effectLst>
              </a:defRPr>
            </a:lvl1pPr>
          </a:lstStyle>
          <a:p>
            <a:pPr fontAlgn="base"/>
            <a:r>
              <a:rPr lang="zh-CN" altLang="en-US" strike="noStrike" noProof="1"/>
              <a:t>单击此处编辑母版标题样式</a:t>
            </a:r>
            <a:endParaRPr lang="zh-CN" altLang="en-US" strike="noStrike" noProof="1"/>
          </a:p>
        </p:txBody>
      </p:sp>
      <p:sp>
        <p:nvSpPr>
          <p:cNvPr id="8196"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FFFFFF"/>
                  </a:outerShdw>
                </a:effectLst>
              </a:defRPr>
            </a:lvl1pPr>
          </a:lstStyle>
          <a:p>
            <a:pPr fontAlgn="base"/>
            <a:r>
              <a:rPr lang="zh-CN" altLang="en-US" strike="noStrike" noProof="1"/>
              <a:t>单击此处编辑母版副标题样式</a:t>
            </a:r>
            <a:endParaRPr lang="zh-CN" altLang="en-US" strike="noStrike" noProof="1"/>
          </a:p>
        </p:txBody>
      </p:sp>
      <p:sp>
        <p:nvSpPr>
          <p:cNvPr id="30" name="Rectangle 5"/>
          <p:cNvSpPr>
            <a:spLocks noGrp="1" noChangeArrowheads="1"/>
          </p:cNvSpPr>
          <p:nvPr>
            <p:ph type="dt" sz="half" idx="2"/>
          </p:nvPr>
        </p:nvSpPr>
        <p:spPr bwMode="auto">
          <a:xfrm>
            <a:off x="685800" y="6248400"/>
            <a:ext cx="1905000" cy="457200"/>
          </a:xfrm>
          <a:prstGeom prst="rect">
            <a:avLst/>
          </a:prstGeom>
          <a:ln>
            <a:miter lim="800000"/>
          </a:ln>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31" name="Rectangle 6"/>
          <p:cNvSpPr>
            <a:spLocks noGrp="1" noChangeArrowheads="1"/>
          </p:cNvSpPr>
          <p:nvPr>
            <p:ph type="ftr" sz="quarter" idx="3"/>
          </p:nvPr>
        </p:nvSpPr>
        <p:spPr bwMode="auto">
          <a:xfrm>
            <a:off x="3124200" y="6248400"/>
            <a:ext cx="2895600" cy="457200"/>
          </a:xfrm>
          <a:prstGeom prst="rect">
            <a:avLst/>
          </a:prstGeom>
          <a:ln>
            <a:miter lim="800000"/>
          </a:ln>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32" name="Rectangle 7"/>
          <p:cNvSpPr>
            <a:spLocks noGrp="1" noChangeArrowheads="1"/>
          </p:cNvSpPr>
          <p:nvPr>
            <p:ph type="sldNum" sz="quarter" idx="4"/>
          </p:nvPr>
        </p:nvSpPr>
        <p:spPr bwMode="auto">
          <a:xfrm>
            <a:off x="6553200" y="6248400"/>
            <a:ext cx="1905000" cy="457200"/>
          </a:xfrm>
          <a:prstGeom prst="rect">
            <a:avLst/>
          </a:prstGeom>
          <a:ln>
            <a:miter lim="800000"/>
          </a:ln>
        </p:spPr>
        <p:txBody>
          <a:bodyPr vert="horz" wrap="square" lIns="91440" tIns="45720" rIns="91440" bIns="45720" numCol="1" anchor="t" anchorCtr="0" compatLnSpc="1"/>
          <a:p>
            <a:pPr algn="r" fontAlgn="base">
              <a:buNone/>
            </a:pPr>
            <a:fld id="{9A0DB2DC-4C9A-4742-B13C-FB6460FD3503}" type="slidenum">
              <a:rPr lang="en-US" altLang="zh-CN" strike="noStrike" noProof="1" dirty="0">
                <a:latin typeface="Comic Sans MS" panose="030F0702030302020204" pitchFamily="66" charset="0"/>
                <a:ea typeface="宋体" panose="02010600030101010101" pitchFamily="2" charset="-122"/>
                <a:cs typeface="+mn-cs"/>
              </a:rPr>
            </a:fld>
            <a:endParaRPr lang="en-US" altLang="zh-CN"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image" Target="../media/image2.jpeg"/><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1027" name="Rectangle 3"/>
          <p:cNvSpPr>
            <a:spLocks noGrp="1"/>
          </p:cNvSpPr>
          <p:nvPr>
            <p:ph type="body"/>
          </p:nvPr>
        </p:nvSpPr>
        <p:spPr>
          <a:xfrm>
            <a:off x="457200" y="1600200"/>
            <a:ext cx="8229600" cy="4525963"/>
          </a:xfrm>
          <a:prstGeom prst="rect">
            <a:avLst/>
          </a:prstGeom>
          <a:noFill/>
          <a:ln w="9525">
            <a:noFill/>
          </a:ln>
        </p:spPr>
        <p:txBody>
          <a:bodyPr anchor="t" anchorCtr="0"/>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5844"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fld id="{B61B73CB-B485-42F4-8D3D-4BEFFD8D7BFC}" type="datetimeFigureOut">
              <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rPr>
            </a:fld>
            <a:endParaRPr kumimoji="0" lang="zh-CN" altLang="en-US"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35845"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mn-lt"/>
              <a:ea typeface="宋体" panose="02010600030101010101" pitchFamily="2" charset="-122"/>
              <a:cs typeface="+mn-cs"/>
            </a:endParaRPr>
          </a:p>
        </p:txBody>
      </p:sp>
      <p:sp>
        <p:nvSpPr>
          <p:cNvPr id="35846"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latin typeface="Arial" panose="020B0604020202020204" pitchFamily="34" charset="0"/>
              </a:defRPr>
            </a:lvl1pPr>
          </a:lstStyle>
          <a:p>
            <a:pPr lvl="0" eaLnBrk="1" fontAlgn="base" hangingPunct="1">
              <a:buNone/>
            </a:pPr>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Comic Sans MS" panose="030F0702030302020204" pitchFamily="66"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2"/>
        </a:blipFill>
        <a:effectLst/>
      </p:bgPr>
    </p:bg>
    <p:spTree>
      <p:nvGrpSpPr>
        <p:cNvPr id="1" name=""/>
        <p:cNvGrpSpPr/>
        <p:nvPr/>
      </p:nvGrpSpPr>
      <p:grpSpPr/>
      <p:sp>
        <p:nvSpPr>
          <p:cNvPr id="2050" name="Rectangle 3"/>
          <p:cNvSpPr>
            <a:spLocks noGrp="1"/>
          </p:cNvSpPr>
          <p:nvPr>
            <p:ph type="title"/>
          </p:nvPr>
        </p:nvSpPr>
        <p:spPr>
          <a:xfrm>
            <a:off x="685800" y="152400"/>
            <a:ext cx="6870700" cy="1600200"/>
          </a:xfrm>
          <a:prstGeom prst="rect">
            <a:avLst/>
          </a:prstGeom>
          <a:noFill/>
          <a:ln w="9525">
            <a:noFill/>
          </a:ln>
        </p:spPr>
        <p:txBody>
          <a:bodyPr anchor="b" anchorCtr="0"/>
          <a:p>
            <a:pPr lvl="0"/>
            <a:r>
              <a:rPr lang="zh-CN" altLang="en-US" dirty="0"/>
              <a:t>单击此处编辑母版标题样式</a:t>
            </a:r>
            <a:endParaRPr lang="zh-CN" altLang="en-US" dirty="0"/>
          </a:p>
        </p:txBody>
      </p:sp>
      <p:sp>
        <p:nvSpPr>
          <p:cNvPr id="2051" name="Rectangle 4"/>
          <p:cNvSpPr>
            <a:spLocks noGrp="1"/>
          </p:cNvSpPr>
          <p:nvPr>
            <p:ph type="body"/>
          </p:nvPr>
        </p:nvSpPr>
        <p:spPr>
          <a:xfrm>
            <a:off x="685800" y="1828800"/>
            <a:ext cx="7696200" cy="3657600"/>
          </a:xfrm>
          <a:prstGeom prst="rect">
            <a:avLst/>
          </a:prstGeom>
          <a:noFill/>
          <a:ln w="9525">
            <a:noFill/>
          </a:ln>
        </p:spPr>
        <p:txBody>
          <a:bodyPr anchor="t" anchorCtr="0"/>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6" name="Rectangle 5"/>
          <p:cNvSpPr>
            <a:spLocks noGrp="1" noChangeArrowheads="1"/>
          </p:cNvSpPr>
          <p:nvPr>
            <p:ph type="dt" sz="half" idx="2"/>
          </p:nvPr>
        </p:nvSpPr>
        <p:spPr bwMode="auto">
          <a:xfrm>
            <a:off x="685800" y="6248400"/>
            <a:ext cx="1905000" cy="457200"/>
          </a:xfrm>
          <a:prstGeom prst="rect">
            <a:avLst/>
          </a:prstGeom>
          <a:ln>
            <a:miter lim="800000"/>
          </a:ln>
        </p:spPr>
        <p:txBody>
          <a:bodyPr vert="horz" wrap="square" lIns="91440" tIns="45720" rIns="91440" bIns="45720" numCol="1" anchor="t" anchorCtr="0" compatLnSpc="1"/>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77" name="Rectangle 6"/>
          <p:cNvSpPr>
            <a:spLocks noGrp="1" noChangeArrowheads="1"/>
          </p:cNvSpPr>
          <p:nvPr>
            <p:ph type="ftr" sz="quarter" idx="3"/>
          </p:nvPr>
        </p:nvSpPr>
        <p:spPr bwMode="auto">
          <a:xfrm>
            <a:off x="3124200" y="6248400"/>
            <a:ext cx="2895600" cy="457200"/>
          </a:xfrm>
          <a:prstGeom prst="rect">
            <a:avLst/>
          </a:prstGeom>
          <a:ln>
            <a:miter lim="800000"/>
          </a:ln>
        </p:spPr>
        <p:txBody>
          <a:bodyPr vert="horz" wrap="square" lIns="91440" tIns="45720" rIns="91440" bIns="45720" numCol="1" anchor="t" anchorCtr="0" compatLnSpc="1"/>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78" name="Rectangle 7"/>
          <p:cNvSpPr>
            <a:spLocks noGrp="1" noChangeArrowheads="1"/>
          </p:cNvSpPr>
          <p:nvPr>
            <p:ph type="sldNum" sz="quarter" idx="4"/>
          </p:nvPr>
        </p:nvSpPr>
        <p:spPr bwMode="auto">
          <a:xfrm>
            <a:off x="6553200" y="6248400"/>
            <a:ext cx="1905000" cy="457200"/>
          </a:xfrm>
          <a:prstGeom prst="rect">
            <a:avLst/>
          </a:prstGeom>
          <a:ln>
            <a:miter lim="800000"/>
          </a:ln>
        </p:spPr>
        <p:txBody>
          <a:bodyPr vert="horz" wrap="square" lIns="91440" tIns="45720" rIns="91440" bIns="45720" numCol="1" anchor="t" anchorCtr="0" compatLnSpc="1"/>
          <a:lstStyle>
            <a:lvl1pPr algn="r">
              <a:defRPr sz="1400"/>
            </a:lvl1pPr>
          </a:lstStyle>
          <a:p>
            <a:pPr lvl="0" eaLnBrk="1" fontAlgn="base" hangingPunct="1">
              <a:buNone/>
            </a:pPr>
            <a:fld id="{9A0DB2DC-4C9A-4742-B13C-FB6460FD3503}" type="slidenum">
              <a:rPr lang="en-US" altLang="zh-CN" strike="noStrike" noProof="1" dirty="0">
                <a:latin typeface="Comic Sans MS" panose="030F0702030302020204" pitchFamily="66" charset="0"/>
                <a:ea typeface="宋体" panose="02010600030101010101" pitchFamily="2" charset="-122"/>
                <a:cs typeface="+mn-cs"/>
              </a:rPr>
            </a:fld>
            <a:endParaRPr lang="en-US" altLang="zh-CN" strike="noStrike" noProof="1" dirty="0">
              <a:latin typeface="Comic Sans MS" panose="030F0702030302020204" pitchFamily="66" charset="0"/>
            </a:endParaRPr>
          </a:p>
        </p:txBody>
      </p:sp>
    </p:spTree>
  </p:cSld>
  <p:clrMap bg1="lt1" tx1="dk1" bg2="lt2" tx2="dk2" accent1="accent1" accent2="accent2" accent3="accent3" accent4="accent4" accent5="accent5" accent6="accent6" hlink="hlink" folHlink="folHlink"/>
  <p:sldLayoutIdLst>
    <p:sldLayoutId id="2147483661" r:id="rId1"/>
  </p:sldLayoutIdLst>
  <p:hf sldNum="0" hdr="0" ftr="0" dt="0"/>
  <p:txStyles>
    <p:titleStyle>
      <a:lvl1pPr algn="ctr" rtl="0" eaLnBrk="0" fontAlgn="base" hangingPunct="0">
        <a:spcBef>
          <a:spcPct val="0"/>
        </a:spcBef>
        <a:spcAft>
          <a:spcPct val="0"/>
        </a:spcAft>
        <a:defRPr sz="4400">
          <a:solidFill>
            <a:schemeClr val="tx1"/>
          </a:solidFill>
          <a:latin typeface="Arial" panose="020B0604020202020204" pitchFamily="34" charset="0"/>
          <a:ea typeface="+mj-ea"/>
          <a:cs typeface="+mj-cs"/>
        </a:defRPr>
      </a:lvl1pPr>
      <a:lvl2pPr algn="ctr" rtl="0" eaLnBrk="0" fontAlgn="base" hangingPunct="0">
        <a:spcBef>
          <a:spcPct val="0"/>
        </a:spcBef>
        <a:spcAft>
          <a:spcPct val="0"/>
        </a:spcAft>
        <a:defRPr sz="4400">
          <a:solidFill>
            <a:schemeClr val="tx1"/>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omic Sans MS" panose="030F0702030302020204" pitchFamily="66" charset="0"/>
          <a:ea typeface="宋体" panose="02010600030101010101" pitchFamily="2" charset="-122"/>
        </a:defRPr>
      </a:lvl6pPr>
      <a:lvl7pPr marL="914400" algn="ctr" rtl="0" fontAlgn="base">
        <a:spcBef>
          <a:spcPct val="0"/>
        </a:spcBef>
        <a:spcAft>
          <a:spcPct val="0"/>
        </a:spcAft>
        <a:defRPr sz="4400">
          <a:solidFill>
            <a:schemeClr val="tx1"/>
          </a:solidFill>
          <a:latin typeface="Comic Sans MS" panose="030F0702030302020204" pitchFamily="66" charset="0"/>
          <a:ea typeface="宋体" panose="02010600030101010101" pitchFamily="2" charset="-122"/>
        </a:defRPr>
      </a:lvl7pPr>
      <a:lvl8pPr marL="1371600" algn="ctr" rtl="0" fontAlgn="base">
        <a:spcBef>
          <a:spcPct val="0"/>
        </a:spcBef>
        <a:spcAft>
          <a:spcPct val="0"/>
        </a:spcAft>
        <a:defRPr sz="4400">
          <a:solidFill>
            <a:schemeClr val="tx1"/>
          </a:solidFill>
          <a:latin typeface="Comic Sans MS" panose="030F0702030302020204" pitchFamily="66" charset="0"/>
          <a:ea typeface="宋体" panose="02010600030101010101" pitchFamily="2" charset="-122"/>
        </a:defRPr>
      </a:lvl8pPr>
      <a:lvl9pPr marL="1828800" algn="ctr" rtl="0" fontAlgn="base">
        <a:spcBef>
          <a:spcPct val="0"/>
        </a:spcBef>
        <a:spcAft>
          <a:spcPct val="0"/>
        </a:spcAft>
        <a:defRPr sz="4400">
          <a:solidFill>
            <a:schemeClr val="tx1"/>
          </a:solidFill>
          <a:latin typeface="Comic Sans MS" panose="030F0702030302020204" pitchFamily="66"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Arial" panose="020B0604020202020204" pitchFamily="34" charset="0"/>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panose="020B0604020202020204" pitchFamily="34" charset="0"/>
          <a:ea typeface="+mn-ea"/>
        </a:defRPr>
      </a:lvl2pPr>
      <a:lvl3pPr marL="1143000" indent="-228600" algn="l" rtl="0" eaLnBrk="0" fontAlgn="base" hangingPunct="0">
        <a:spcBef>
          <a:spcPct val="20000"/>
        </a:spcBef>
        <a:spcAft>
          <a:spcPct val="0"/>
        </a:spcAft>
        <a:buChar char="•"/>
        <a:defRPr sz="2400">
          <a:solidFill>
            <a:schemeClr val="tx1"/>
          </a:solidFill>
          <a:latin typeface="Arial" panose="020B0604020202020204" pitchFamily="34" charset="0"/>
          <a:ea typeface="+mn-ea"/>
        </a:defRPr>
      </a:lvl3pPr>
      <a:lvl4pPr marL="1600200" indent="-228600" algn="l" rtl="0" eaLnBrk="0" fontAlgn="base" hangingPunct="0">
        <a:spcBef>
          <a:spcPct val="20000"/>
        </a:spcBef>
        <a:spcAft>
          <a:spcPct val="0"/>
        </a:spcAft>
        <a:buChar char="–"/>
        <a:defRPr sz="2000">
          <a:solidFill>
            <a:schemeClr val="tx1"/>
          </a:solidFill>
          <a:latin typeface="Arial" panose="020B0604020202020204" pitchFamily="34" charset="0"/>
          <a:ea typeface="+mn-ea"/>
        </a:defRPr>
      </a:lvl4pPr>
      <a:lvl5pPr marL="2057400" indent="-228600" algn="l" rtl="0" eaLnBrk="0" fontAlgn="base" hangingPunct="0">
        <a:spcBef>
          <a:spcPct val="20000"/>
        </a:spcBef>
        <a:spcAft>
          <a:spcPct val="0"/>
        </a:spcAft>
        <a:buChar char="»"/>
        <a:defRPr sz="2000">
          <a:solidFill>
            <a:schemeClr val="tx1"/>
          </a:solidFill>
          <a:latin typeface="Arial" panose="020B0604020202020204" pitchFamily="34" charset="0"/>
          <a:ea typeface="+mn-ea"/>
        </a:defRPr>
      </a:lvl5pPr>
      <a:lvl6pPr marL="2514600" indent="-228600" algn="l" rtl="0" fontAlgn="base">
        <a:spcBef>
          <a:spcPct val="20000"/>
        </a:spcBef>
        <a:spcAft>
          <a:spcPct val="0"/>
        </a:spcAft>
        <a:buChar char="»"/>
        <a:defRPr sz="2000">
          <a:solidFill>
            <a:schemeClr val="tx1"/>
          </a:solidFill>
          <a:latin typeface="Arial" panose="020B0604020202020204" pitchFamily="34" charset="0"/>
          <a:ea typeface="+mn-ea"/>
        </a:defRPr>
      </a:lvl6pPr>
      <a:lvl7pPr marL="2971800" indent="-228600" algn="l" rtl="0" fontAlgn="base">
        <a:spcBef>
          <a:spcPct val="20000"/>
        </a:spcBef>
        <a:spcAft>
          <a:spcPct val="0"/>
        </a:spcAft>
        <a:buChar char="»"/>
        <a:defRPr sz="2000">
          <a:solidFill>
            <a:schemeClr val="tx1"/>
          </a:solidFill>
          <a:latin typeface="Arial" panose="020B0604020202020204" pitchFamily="34" charset="0"/>
          <a:ea typeface="+mn-ea"/>
        </a:defRPr>
      </a:lvl7pPr>
      <a:lvl8pPr marL="3429000" indent="-228600" algn="l" rtl="0" fontAlgn="base">
        <a:spcBef>
          <a:spcPct val="20000"/>
        </a:spcBef>
        <a:spcAft>
          <a:spcPct val="0"/>
        </a:spcAft>
        <a:buChar char="»"/>
        <a:defRPr sz="2000">
          <a:solidFill>
            <a:schemeClr val="tx1"/>
          </a:solidFill>
          <a:latin typeface="Arial" panose="020B0604020202020204" pitchFamily="34" charset="0"/>
          <a:ea typeface="+mn-ea"/>
        </a:defRPr>
      </a:lvl8pPr>
      <a:lvl9pPr marL="3886200" indent="-228600" algn="l" rtl="0" fontAlgn="base">
        <a:spcBef>
          <a:spcPct val="20000"/>
        </a:spcBef>
        <a:spcAft>
          <a:spcPct val="0"/>
        </a:spcAft>
        <a:buChar char="»"/>
        <a:defRPr sz="2000">
          <a:solidFill>
            <a:schemeClr val="tx1"/>
          </a:solidFill>
          <a:latin typeface="Arial" panose="020B0604020202020204" pitchFamily="34" charset="0"/>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jpeg"/><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png"/><Relationship Id="rId1"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jpeg"/><Relationship Id="rId1"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jpeg"/><Relationship Id="rId1"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jpeg"/><Relationship Id="rId1"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4.png"/><Relationship Id="rId1"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image" Target="../media/image11.pn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6.jpeg"/><Relationship Id="rId2" Type="http://schemas.openxmlformats.org/officeDocument/2006/relationships/image" Target="../media/image14.png"/><Relationship Id="rId1"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8.png"/><Relationship Id="rId1" Type="http://schemas.openxmlformats.org/officeDocument/2006/relationships/image" Target="../media/image17.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1">
            <a:alphaModFix amt="37000"/>
          </a:blip>
          <a:stretch>
            <a:fillRect/>
          </a:stretch>
        </a:blipFill>
        <a:effectLst/>
      </p:bgPr>
    </p:bg>
    <p:spTree>
      <p:nvGrpSpPr>
        <p:cNvPr id="1" name=""/>
        <p:cNvGrpSpPr/>
        <p:nvPr/>
      </p:nvGrpSpPr>
      <p:grpSpPr/>
      <p:sp>
        <p:nvSpPr>
          <p:cNvPr id="31753" name="Rectangle 9"/>
          <p:cNvSpPr>
            <a:spLocks noChangeArrowheads="1"/>
          </p:cNvSpPr>
          <p:nvPr/>
        </p:nvSpPr>
        <p:spPr bwMode="auto">
          <a:xfrm>
            <a:off x="538163" y="2782888"/>
            <a:ext cx="7772400" cy="1111250"/>
          </a:xfrm>
          <a:prstGeom prst="rect">
            <a:avLst/>
          </a:prstGeom>
          <a:noFill/>
          <a:ln w="9525">
            <a:noFill/>
            <a:miter lim="800000"/>
          </a:ln>
          <a:effectLst>
            <a:outerShdw dist="45791" dir="2021404" algn="ctr" rotWithShape="0">
              <a:schemeClr val="bg2"/>
            </a:outerShdw>
          </a:effectLst>
        </p:spPr>
        <p:txBody>
          <a:bodyPr anchor="b"/>
          <a:p>
            <a:pPr algn="ctr" fontAlgn="base"/>
            <a:endParaRPr lang="en-US" altLang="zh-CN" sz="4400" b="1" strike="noStrike" noProof="1">
              <a:effectLst>
                <a:outerShdw blurRad="38100" dist="38100" dir="2700000">
                  <a:srgbClr val="FFFFFF"/>
                </a:outerShdw>
              </a:effectLst>
              <a:latin typeface="Comic Sans MS" panose="030F0702030302020204" pitchFamily="66" charset="0"/>
            </a:endParaRPr>
          </a:p>
        </p:txBody>
      </p:sp>
      <p:sp>
        <p:nvSpPr>
          <p:cNvPr id="3" name="文本框 2"/>
          <p:cNvSpPr txBox="1"/>
          <p:nvPr/>
        </p:nvSpPr>
        <p:spPr>
          <a:xfrm>
            <a:off x="5559425" y="3329940"/>
            <a:ext cx="2684780" cy="706755"/>
          </a:xfrm>
          <a:prstGeom prst="rect">
            <a:avLst/>
          </a:prstGeom>
          <a:noFill/>
        </p:spPr>
        <p:txBody>
          <a:bodyPr wrap="square" rtlCol="0">
            <a:spAutoFit/>
          </a:bodyPr>
          <a:p>
            <a:r>
              <a:rPr lang="zh-CN" altLang="en-US" sz="4000">
                <a:latin typeface="黑体" panose="02010609060101010101" pitchFamily="2" charset="-122"/>
                <a:ea typeface="黑体" panose="02010609060101010101" pitchFamily="2" charset="-122"/>
              </a:rPr>
              <a:t>陆定一</a:t>
            </a:r>
            <a:endParaRPr lang="zh-CN" altLang="en-US" sz="4000">
              <a:latin typeface="黑体" panose="02010609060101010101" pitchFamily="2" charset="-122"/>
              <a:ea typeface="黑体" panose="02010609060101010101" pitchFamily="2" charset="-122"/>
            </a:endParaRPr>
          </a:p>
        </p:txBody>
      </p:sp>
      <p:pic>
        <p:nvPicPr>
          <p:cNvPr id="100" name="图片 99"/>
          <p:cNvPicPr/>
          <p:nvPr/>
        </p:nvPicPr>
        <p:blipFill>
          <a:blip r:embed="rId2"/>
          <a:stretch>
            <a:fillRect/>
          </a:stretch>
        </p:blipFill>
        <p:spPr>
          <a:xfrm>
            <a:off x="0" y="-635"/>
            <a:ext cx="9111615" cy="6858635"/>
          </a:xfrm>
          <a:prstGeom prst="rect">
            <a:avLst/>
          </a:prstGeom>
          <a:noFill/>
          <a:ln w="9525">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标题 1"/>
          <p:cNvSpPr txBox="1"/>
          <p:nvPr/>
        </p:nvSpPr>
        <p:spPr>
          <a:xfrm>
            <a:off x="611188" y="836613"/>
            <a:ext cx="5145087" cy="512762"/>
          </a:xfrm>
          <a:prstGeom prst="rect">
            <a:avLst/>
          </a:prstGeom>
          <a:noFill/>
          <a:ln w="9525">
            <a:noFill/>
          </a:ln>
        </p:spPr>
        <p:txBody>
          <a:bodyPr anchor="t" anchorCtr="0"/>
          <a:p>
            <a:pPr algn="ctr"/>
            <a:endParaRPr lang="zh-CN" altLang="en-US" sz="3200" b="1" dirty="0">
              <a:solidFill>
                <a:srgbClr val="009900"/>
              </a:solidFill>
              <a:latin typeface="华文琥珀" pitchFamily="2" charset="-122"/>
              <a:ea typeface="华文琥珀" pitchFamily="2" charset="-122"/>
            </a:endParaRPr>
          </a:p>
        </p:txBody>
      </p:sp>
      <p:pic>
        <p:nvPicPr>
          <p:cNvPr id="7170" name="图片 7175" descr="X~)5FLH%@7USU56AF3(PYGH"/>
          <p:cNvPicPr>
            <a:picLocks noChangeAspect="1"/>
          </p:cNvPicPr>
          <p:nvPr/>
        </p:nvPicPr>
        <p:blipFill>
          <a:blip r:embed="rId1"/>
          <a:stretch>
            <a:fillRect/>
          </a:stretch>
        </p:blipFill>
        <p:spPr>
          <a:xfrm>
            <a:off x="0" y="0"/>
            <a:ext cx="9144000" cy="1003300"/>
          </a:xfrm>
          <a:prstGeom prst="rect">
            <a:avLst/>
          </a:prstGeom>
          <a:noFill/>
          <a:ln w="9525">
            <a:noFill/>
          </a:ln>
        </p:spPr>
      </p:pic>
      <p:sp>
        <p:nvSpPr>
          <p:cNvPr id="4" name="文本框 3"/>
          <p:cNvSpPr txBox="1"/>
          <p:nvPr/>
        </p:nvSpPr>
        <p:spPr>
          <a:xfrm>
            <a:off x="429895" y="980440"/>
            <a:ext cx="8203565" cy="5139055"/>
          </a:xfrm>
          <a:prstGeom prst="rect">
            <a:avLst/>
          </a:prstGeom>
          <a:noFill/>
        </p:spPr>
        <p:txBody>
          <a:bodyPr wrap="square" rtlCol="0">
            <a:spAutoFit/>
          </a:bodyPr>
          <a:p>
            <a:r>
              <a:rPr lang="zh-CN" altLang="en-US" sz="3200"/>
              <a:t>红军不怕远征难，万水千山只等闲。</a:t>
            </a:r>
            <a:endParaRPr lang="zh-CN" altLang="en-US" sz="3200"/>
          </a:p>
          <a:p>
            <a:r>
              <a:rPr lang="zh-CN" altLang="en-US" sz="3200">
                <a:solidFill>
                  <a:srgbClr val="FF0000"/>
                </a:solidFill>
              </a:rPr>
              <a:t>五岭逶迤腾细浪，乌蒙磅礴走泥丸。</a:t>
            </a:r>
            <a:endParaRPr lang="zh-CN" altLang="en-US" sz="3200"/>
          </a:p>
          <a:p>
            <a:r>
              <a:rPr lang="zh-CN" altLang="en-US" sz="3200"/>
              <a:t>金沙水拍云崖暖，大渡桥横铁索寒。</a:t>
            </a:r>
            <a:endParaRPr lang="zh-CN" altLang="en-US" sz="3200"/>
          </a:p>
          <a:p>
            <a:r>
              <a:rPr lang="zh-CN" altLang="en-US" sz="3200"/>
              <a:t>更喜岷山千里雪，三军过后尽开颜。</a:t>
            </a:r>
            <a:endParaRPr lang="zh-CN" altLang="en-US" sz="3200"/>
          </a:p>
          <a:p>
            <a:pPr algn="r"/>
            <a:r>
              <a:rPr lang="zh-CN" altLang="en-US" sz="3200"/>
              <a:t>毛泽东《七律</a:t>
            </a:r>
            <a:r>
              <a:rPr lang="en-US" altLang="zh-CN" sz="3200"/>
              <a:t> </a:t>
            </a:r>
            <a:r>
              <a:rPr lang="zh-CN" altLang="en-US" sz="3200"/>
              <a:t>长征》</a:t>
            </a:r>
            <a:endParaRPr lang="zh-CN" altLang="en-US" sz="3600"/>
          </a:p>
          <a:p>
            <a:pPr algn="l"/>
            <a:r>
              <a:rPr lang="zh-CN" altLang="en-US" sz="2400"/>
              <a:t>红军不怕万里长征路上的一切艰难困苦，把千山万水都看得极为平常。</a:t>
            </a:r>
            <a:r>
              <a:rPr lang="zh-CN" altLang="en-US" sz="2400">
                <a:solidFill>
                  <a:srgbClr val="FF0000"/>
                </a:solidFill>
              </a:rPr>
              <a:t>绵延不断的五岭，在红军看来只不过是微波细浪在起伏，而气势雄伟的乌蒙山，在红军眼里也不过是一颗泥丸。</a:t>
            </a:r>
            <a:r>
              <a:rPr lang="zh-CN" altLang="en-US" sz="2400"/>
              <a:t>金沙江浊浪滔天，拍击着高耸入云的峭壁悬崖，热气腾腾。大渡河险桥横架，晃动着凌空高悬的根根铁索，寒意阵阵。更加令人喜悦的是踏上千里积雪的岷山，红军翻越过去以后个个笑逐颜开。</a:t>
            </a:r>
            <a:endParaRPr lang="zh-CN" altLang="en-US"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1"/>
          <p:cNvSpPr>
            <a:spLocks noGrp="1"/>
          </p:cNvSpPr>
          <p:nvPr>
            <p:ph type="title"/>
          </p:nvPr>
        </p:nvSpPr>
        <p:spPr>
          <a:xfrm>
            <a:off x="502444" y="476647"/>
            <a:ext cx="8139113" cy="485775"/>
          </a:xfrm>
          <a:prstGeom prst="rect">
            <a:avLst/>
          </a:prstGeom>
        </p:spPr>
        <p:txBody>
          <a:bodyPr vert="horz" wrap="square" lIns="76200" tIns="28575" rIns="57150" bIns="28575" numCol="1" rtlCol="0" anchor="ctr" anchorCtr="0" compatLnSpc="1">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2800" b="1" i="0" u="none" kern="1200" spc="200" baseline="0">
                <a:solidFill>
                  <a:schemeClr val="tx1"/>
                </a:solidFill>
                <a:latin typeface="Arial" panose="020B0604020202020204" pitchFamily="34" charset="0"/>
                <a:ea typeface="微软雅黑" panose="020B0503020204020204" charset="-122"/>
                <a:cs typeface="+mj-cs"/>
              </a:defRPr>
            </a:lvl1pPr>
          </a:lstStyle>
          <a:p>
            <a:pPr marL="0" marR="0" lvl="0" indent="0" eaLnBrk="1" hangingPunct="1"/>
            <a:r>
              <a:rPr lang="en-US" altLang="en-US" sz="3300" spc="200">
                <a:solidFill>
                  <a:srgbClr val="FF0000"/>
                </a:solidFill>
                <a:latin typeface="微软雅黑" panose="020B0503020204020204" charset="-122"/>
                <a:sym typeface="微软雅黑" panose="020B0503020204020204" charset="-122"/>
              </a:rPr>
              <a:t>背景介绍</a:t>
            </a:r>
            <a:endParaRPr lang="en-US" altLang="en-US" sz="3300">
              <a:solidFill>
                <a:srgbClr val="FF0000"/>
              </a:solidFill>
              <a:latin typeface="微软雅黑" panose="020B0503020204020204" charset="-122"/>
              <a:sym typeface="微软雅黑" panose="020B0503020204020204" charset="-122"/>
            </a:endParaRPr>
          </a:p>
        </p:txBody>
      </p:sp>
      <p:sp>
        <p:nvSpPr>
          <p:cNvPr id="6147" name="内容占位符 2"/>
          <p:cNvSpPr>
            <a:spLocks noGrp="1"/>
          </p:cNvSpPr>
          <p:nvPr>
            <p:ph idx="1"/>
          </p:nvPr>
        </p:nvSpPr>
        <p:spPr bwMode="auto">
          <a:xfrm>
            <a:off x="21908" y="1446843"/>
            <a:ext cx="9154954" cy="1743551"/>
          </a:xfrm>
          <a:prstGeom prst="rect">
            <a:avLst/>
          </a:prstGeom>
          <a:noFill/>
          <a:ln w="9525" cmpd="sng">
            <a:noFill/>
            <a:prstDash val="solid"/>
          </a:ln>
          <a:effectLst/>
          <a:scene3d>
            <a:camera prst="orthographicFront"/>
            <a:lightRig rig="balanced" dir="t"/>
          </a:scene3d>
          <a:sp3d prstMaterial="plastic"/>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6200" tIns="0" rIns="61912" bIns="0" numCol="1" rtlCol="0" anchor="t" anchorCtr="0" compatLnSpc="1">
            <a:noAutofit/>
          </a:bodyPr>
          <a:lstStyle/>
          <a:p>
            <a:pPr marL="0" marR="0" lvl="0" indent="0" algn="just" defTabSz="914400" rtl="0" eaLnBrk="1" fontAlgn="auto" latinLnBrk="0" hangingPunct="1">
              <a:lnSpc>
                <a:spcPct val="100000"/>
              </a:lnSpc>
              <a:spcBef>
                <a:spcPct val="0"/>
              </a:spcBef>
              <a:spcAft>
                <a:spcPts val="1000"/>
              </a:spcAft>
              <a:buClrTx/>
              <a:buSzTx/>
              <a:buFont typeface="Arial" panose="020B0604020202020204" pitchFamily="34" charset="0"/>
              <a:buNone/>
              <a:defRPr/>
            </a:pPr>
            <a:r>
              <a:rPr kumimoji="0" lang="en-US" altLang="zh-CN" sz="2400" b="1" i="0" u="none" strike="noStrike" kern="1200" cap="none" spc="300" normalizeH="0" baseline="0" noProof="1">
                <a:ln>
                  <a:noFill/>
                </a:ln>
                <a:gradFill>
                  <a:gsLst>
                    <a:gs pos="0">
                      <a:srgbClr val="012D86"/>
                    </a:gs>
                    <a:gs pos="100000">
                      <a:srgbClr val="0E2557"/>
                    </a:gs>
                  </a:gsLst>
                  <a:lin scaled="0"/>
                </a:gradFill>
                <a:effectLst/>
                <a:uLnTx/>
                <a:uFillTx/>
                <a:latin typeface="楷体" panose="02010609060101010101" pitchFamily="49" charset="-122"/>
                <a:ea typeface="楷体" panose="02010609060101010101" pitchFamily="49" charset="-122"/>
                <a:cs typeface="楷体" panose="02010609060101010101" pitchFamily="49" charset="-122"/>
                <a:sym typeface="+mn-ea"/>
              </a:rPr>
              <a:t>  </a:t>
            </a:r>
            <a:r>
              <a:rPr kumimoji="0" lang="en-US" altLang="zh-CN" sz="2800" b="1" i="0" u="none" strike="noStrike" kern="1200" cap="none" spc="300" normalizeH="0" baseline="0" noProof="1">
                <a:ln>
                  <a:noFill/>
                </a:ln>
                <a:gradFill>
                  <a:gsLst>
                    <a:gs pos="0">
                      <a:srgbClr val="012D86"/>
                    </a:gs>
                    <a:gs pos="100000">
                      <a:srgbClr val="0E2557"/>
                    </a:gs>
                  </a:gsLst>
                  <a:lin scaled="0"/>
                </a:gradFill>
                <a:effectLst/>
                <a:uLnTx/>
                <a:uFillTx/>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800" b="1" kern="1200" spc="300">
                <a:ln>
                  <a:noFill/>
                </a:ln>
                <a:gradFill>
                  <a:gsLst>
                    <a:gs pos="0">
                      <a:srgbClr val="012D86"/>
                    </a:gs>
                    <a:gs pos="100000">
                      <a:srgbClr val="0E2557"/>
                    </a:gs>
                  </a:gsLst>
                  <a:lin scaled="0"/>
                </a:gradFill>
                <a:effectLst/>
                <a:uLnTx/>
                <a:uFillTx/>
                <a:latin typeface="楷体" panose="02010609060101010101" pitchFamily="49" charset="-122"/>
                <a:ea typeface="楷体" panose="02010609060101010101" pitchFamily="49" charset="-122"/>
                <a:cs typeface="楷体" panose="02010609060101010101" pitchFamily="49" charset="-122"/>
                <a:sym typeface="+mn-ea"/>
              </a:rPr>
              <a:t>1931年“九一八”事变后,中国共产党提出了停止内战、建立抗日民族统一战线的主张,但国民党政府坚持“攘外必先安内”的反动政策,调动大军</a:t>
            </a:r>
            <a:r>
              <a:rPr lang="en-US" altLang="zh-CN" sz="2800" b="1" kern="1200" spc="300">
                <a:ln>
                  <a:noFill/>
                </a:ln>
                <a:gradFill>
                  <a:gsLst>
                    <a:gs pos="0">
                      <a:srgbClr val="012D86"/>
                    </a:gs>
                    <a:gs pos="100000">
                      <a:srgbClr val="0E2557"/>
                    </a:gs>
                  </a:gsLst>
                  <a:lin scaled="0"/>
                </a:gradFill>
                <a:effectLst/>
                <a:uLnTx/>
                <a:uFillTx/>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800" b="1" kern="1200" spc="300">
                <a:ln>
                  <a:noFill/>
                </a:ln>
                <a:gradFill>
                  <a:gsLst>
                    <a:gs pos="0">
                      <a:srgbClr val="012D86"/>
                    </a:gs>
                    <a:gs pos="100000">
                      <a:srgbClr val="0E2557"/>
                    </a:gs>
                  </a:gsLst>
                  <a:lin scaled="0"/>
                </a:gradFill>
                <a:effectLst/>
                <a:uLnTx/>
                <a:uFillTx/>
                <a:latin typeface="楷体" panose="02010609060101010101" pitchFamily="49" charset="-122"/>
                <a:ea typeface="楷体" panose="02010609060101010101" pitchFamily="49" charset="-122"/>
                <a:cs typeface="楷体" panose="02010609060101010101" pitchFamily="49" charset="-122"/>
                <a:sym typeface="+mn-ea"/>
              </a:rPr>
              <a:t>围剿</a:t>
            </a:r>
            <a:r>
              <a:rPr lang="en-US" altLang="zh-CN" sz="2800" b="1" kern="1200" spc="300">
                <a:ln>
                  <a:noFill/>
                </a:ln>
                <a:gradFill>
                  <a:gsLst>
                    <a:gs pos="0">
                      <a:srgbClr val="012D86"/>
                    </a:gs>
                    <a:gs pos="100000">
                      <a:srgbClr val="0E2557"/>
                    </a:gs>
                  </a:gsLst>
                  <a:lin scaled="0"/>
                </a:gradFill>
                <a:effectLst/>
                <a:uLnTx/>
                <a:uFillTx/>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800" b="1" kern="1200" spc="300">
                <a:ln>
                  <a:noFill/>
                </a:ln>
                <a:gradFill>
                  <a:gsLst>
                    <a:gs pos="0">
                      <a:srgbClr val="012D86"/>
                    </a:gs>
                    <a:gs pos="100000">
                      <a:srgbClr val="0E2557"/>
                    </a:gs>
                  </a:gsLst>
                  <a:lin scaled="0"/>
                </a:gradFill>
                <a:effectLst/>
                <a:uLnTx/>
                <a:uFillTx/>
                <a:latin typeface="楷体" panose="02010609060101010101" pitchFamily="49" charset="-122"/>
                <a:ea typeface="楷体" panose="02010609060101010101" pitchFamily="49" charset="-122"/>
                <a:cs typeface="楷体" panose="02010609060101010101" pitchFamily="49" charset="-122"/>
                <a:sym typeface="+mn-ea"/>
              </a:rPr>
              <a:t>红军和各革命根据地。1934年10月,中共中央被迫放弃根据地,实施战略转移,开始长征。红军连续突破敌人四道封锁线,渡过湘江，于12月间越过广西东北角的老山界,以超乎寻常的勇毅,突破乌江、金沙江、大渡河三道天险，爬雪山过草地，长驱二万五千里,于1</a:t>
            </a:r>
            <a:r>
              <a:rPr lang="en-US" altLang="zh-CN" sz="2800" b="1" kern="1200" spc="300">
                <a:ln>
                  <a:noFill/>
                </a:ln>
                <a:gradFill>
                  <a:gsLst>
                    <a:gs pos="0">
                      <a:srgbClr val="012D86"/>
                    </a:gs>
                    <a:gs pos="100000">
                      <a:srgbClr val="0E2557"/>
                    </a:gs>
                  </a:gsLst>
                  <a:lin scaled="0"/>
                </a:gradFill>
                <a:effectLst/>
                <a:uLnTx/>
                <a:uFillTx/>
                <a:latin typeface="楷体" panose="02010609060101010101" pitchFamily="49" charset="-122"/>
                <a:ea typeface="楷体" panose="02010609060101010101" pitchFamily="49" charset="-122"/>
                <a:cs typeface="楷体" panose="02010609060101010101" pitchFamily="49" charset="-122"/>
                <a:sym typeface="+mn-ea"/>
              </a:rPr>
              <a:t>93</a:t>
            </a:r>
            <a:r>
              <a:rPr lang="zh-CN" altLang="en-US" sz="2800" b="1" kern="1200" spc="300">
                <a:ln>
                  <a:noFill/>
                </a:ln>
                <a:gradFill>
                  <a:gsLst>
                    <a:gs pos="0">
                      <a:srgbClr val="012D86"/>
                    </a:gs>
                    <a:gs pos="100000">
                      <a:srgbClr val="0E2557"/>
                    </a:gs>
                  </a:gsLst>
                  <a:lin scaled="0"/>
                </a:gradFill>
                <a:effectLst/>
                <a:uLnTx/>
                <a:uFillTx/>
                <a:latin typeface="楷体" panose="02010609060101010101" pitchFamily="49" charset="-122"/>
                <a:ea typeface="楷体" panose="02010609060101010101" pitchFamily="49" charset="-122"/>
                <a:cs typeface="楷体" panose="02010609060101010101" pitchFamily="49" charset="-122"/>
                <a:sym typeface="+mn-ea"/>
              </a:rPr>
              <a:t>5年10月胜利到达陕北。老山界是长征途中红军翻越的“第一座难走的山”</a:t>
            </a:r>
            <a:endParaRPr kumimoji="0" lang="zh-CN" altLang="en-US" sz="2100" b="1" i="0" u="none" strike="noStrike" kern="1200" cap="none" spc="300" normalizeH="0" baseline="0" noProof="1">
              <a:ln>
                <a:noFill/>
              </a:ln>
              <a:gradFill>
                <a:gsLst>
                  <a:gs pos="0">
                    <a:srgbClr val="012D86"/>
                  </a:gs>
                  <a:gs pos="100000">
                    <a:srgbClr val="0E2557"/>
                  </a:gs>
                </a:gsLst>
                <a:lin scaled="0"/>
              </a:gradFill>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just" defTabSz="914400" rtl="0" eaLnBrk="1" fontAlgn="auto" latinLnBrk="0" hangingPunct="1">
              <a:lnSpc>
                <a:spcPct val="150000"/>
              </a:lnSpc>
              <a:spcBef>
                <a:spcPct val="0"/>
              </a:spcBef>
              <a:spcAft>
                <a:spcPts val="1000"/>
              </a:spcAft>
              <a:buClrTx/>
              <a:buSzTx/>
              <a:buFont typeface="Arial" panose="020B0604020202020204" pitchFamily="34" charset="0"/>
              <a:buNone/>
              <a:defRPr/>
            </a:pPr>
            <a:endParaRPr kumimoji="0" lang="zh-CN" altLang="en-US" sz="2100" b="1" i="0" u="none" strike="noStrike" kern="1200" cap="none" spc="300" normalizeH="0" baseline="0" noProof="1">
              <a:ln>
                <a:noFill/>
              </a:ln>
              <a:gradFill>
                <a:gsLst>
                  <a:gs pos="0">
                    <a:srgbClr val="012D86"/>
                  </a:gs>
                  <a:gs pos="100000">
                    <a:srgbClr val="0E2557"/>
                  </a:gs>
                </a:gsLst>
                <a:lin scaled="0"/>
              </a:gradFill>
              <a:effectLst/>
              <a:uLnTx/>
              <a:uFillTx/>
              <a:latin typeface="楷体" panose="02010609060101010101" pitchFamily="49" charset="-122"/>
              <a:ea typeface="楷体" panose="02010609060101010101" pitchFamily="49" charset="-122"/>
              <a:cs typeface="楷体" panose="02010609060101010101" pitchFamily="49" charset="-122"/>
              <a:sym typeface="+mn-ea"/>
            </a:endParaRPr>
          </a:p>
        </p:txBody>
      </p:sp>
    </p:spTree>
    <p:custDataLst>
      <p:tags r:id="rId1"/>
    </p:custData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1" name="图片 100" descr="C:\Users\Administrator\Desktop\1.png1"/>
          <p:cNvPicPr/>
          <p:nvPr/>
        </p:nvPicPr>
        <p:blipFill>
          <a:blip r:embed="rId1"/>
          <a:srcRect/>
          <a:stretch>
            <a:fillRect/>
          </a:stretch>
        </p:blipFill>
        <p:spPr>
          <a:xfrm>
            <a:off x="35560" y="44450"/>
            <a:ext cx="9165590" cy="4015105"/>
          </a:xfrm>
          <a:prstGeom prst="rect">
            <a:avLst/>
          </a:prstGeom>
          <a:noFill/>
          <a:ln w="9525">
            <a:noFill/>
          </a:ln>
        </p:spPr>
      </p:pic>
      <p:sp>
        <p:nvSpPr>
          <p:cNvPr id="2" name="矩形 1"/>
          <p:cNvSpPr/>
          <p:nvPr/>
        </p:nvSpPr>
        <p:spPr>
          <a:xfrm>
            <a:off x="1908175" y="4220845"/>
            <a:ext cx="7108190" cy="1445260"/>
          </a:xfrm>
          <a:prstGeom prst="rect">
            <a:avLst/>
          </a:prstGeom>
          <a:noFill/>
          <a:ln>
            <a:noFill/>
          </a:ln>
        </p:spPr>
        <p:txBody>
          <a:bodyPr wrap="square" rtlCol="0" anchor="t">
            <a:spAutoFit/>
          </a:bodyPr>
          <a:p>
            <a:pPr algn="ctr"/>
            <a:r>
              <a:rPr lang="zh-CN" altLang="en-US" sz="4400" b="1">
                <a:solidFill>
                  <a:srgbClr val="FF0000"/>
                </a:solidFill>
                <a:effectLst>
                  <a:outerShdw blurRad="38100" dist="19050" dir="2700000" algn="tl" rotWithShape="0">
                    <a:schemeClr val="dk1">
                      <a:alpha val="40000"/>
                    </a:schemeClr>
                  </a:outerShdw>
                </a:effectLst>
              </a:rPr>
              <a:t>高大陡峭、崎岖险峻、人迹罕至、气候恶劣</a:t>
            </a:r>
            <a:endParaRPr lang="zh-CN" altLang="en-US" sz="4400" b="1">
              <a:solidFill>
                <a:srgbClr val="FF0000"/>
              </a:solidFill>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TextBox 3"/>
          <p:cNvSpPr txBox="1"/>
          <p:nvPr/>
        </p:nvSpPr>
        <p:spPr>
          <a:xfrm>
            <a:off x="571500" y="1428750"/>
            <a:ext cx="8072438" cy="366713"/>
          </a:xfrm>
          <a:prstGeom prst="rect">
            <a:avLst/>
          </a:prstGeom>
          <a:noFill/>
          <a:ln w="9525">
            <a:noFill/>
          </a:ln>
        </p:spPr>
        <p:txBody>
          <a:bodyPr anchor="t" anchorCtr="0">
            <a:spAutoFit/>
          </a:bodyPr>
          <a:p>
            <a:endParaRPr lang="zh-CN" altLang="en-US" dirty="0">
              <a:latin typeface="Comic Sans MS" panose="030F0702030302020204" pitchFamily="66" charset="0"/>
              <a:ea typeface="宋体" panose="02010600030101010101" pitchFamily="2" charset="-122"/>
            </a:endParaRPr>
          </a:p>
        </p:txBody>
      </p:sp>
      <p:pic>
        <p:nvPicPr>
          <p:cNvPr id="8194" name="Picture 5" descr="模块2"/>
          <p:cNvPicPr>
            <a:picLocks noChangeAspect="1"/>
          </p:cNvPicPr>
          <p:nvPr/>
        </p:nvPicPr>
        <p:blipFill>
          <a:blip r:embed="rId1"/>
          <a:srcRect b="84843"/>
          <a:stretch>
            <a:fillRect/>
          </a:stretch>
        </p:blipFill>
        <p:spPr>
          <a:xfrm>
            <a:off x="-181292" y="0"/>
            <a:ext cx="9144000" cy="1041400"/>
          </a:xfrm>
          <a:prstGeom prst="rect">
            <a:avLst/>
          </a:prstGeom>
          <a:noFill/>
          <a:ln w="9525">
            <a:noFill/>
          </a:ln>
        </p:spPr>
      </p:pic>
      <p:sp>
        <p:nvSpPr>
          <p:cNvPr id="2" name="矩形 1"/>
          <p:cNvSpPr/>
          <p:nvPr/>
        </p:nvSpPr>
        <p:spPr>
          <a:xfrm>
            <a:off x="396240" y="620395"/>
            <a:ext cx="8248015" cy="1383665"/>
          </a:xfrm>
          <a:prstGeom prst="rect">
            <a:avLst/>
          </a:prstGeom>
          <a:noFill/>
          <a:ln>
            <a:noFill/>
          </a:ln>
        </p:spPr>
        <p:txBody>
          <a:bodyPr wrap="square" rtlCol="0" anchor="t">
            <a:spAutoFit/>
          </a:bodyPr>
          <a:p>
            <a:pPr algn="l"/>
            <a:r>
              <a:rPr lang="zh-CN" altLang="en-US" sz="2800" b="1">
                <a:solidFill>
                  <a:schemeClr val="tx1"/>
                </a:solidFill>
                <a:effectLst>
                  <a:outerShdw blurRad="38100" dist="19050" dir="2700000" algn="tl" rotWithShape="0">
                    <a:schemeClr val="dk1">
                      <a:alpha val="40000"/>
                    </a:schemeClr>
                  </a:outerShdw>
                </a:effectLst>
              </a:rPr>
              <a:t>这是一位同学读完课文后画出的红军翻山路线图，看图在文中标注并思考：作者是按照什么顺序叙事的？叙事线索是什么？</a:t>
            </a:r>
            <a:endParaRPr lang="zh-CN" altLang="en-US" sz="2800" b="1">
              <a:solidFill>
                <a:schemeClr val="tx1"/>
              </a:solidFill>
              <a:effectLst>
                <a:outerShdw blurRad="38100" dist="19050" dir="2700000" algn="tl" rotWithShape="0">
                  <a:schemeClr val="dk1">
                    <a:alpha val="40000"/>
                  </a:schemeClr>
                </a:outerShdw>
              </a:effectLst>
            </a:endParaRPr>
          </a:p>
        </p:txBody>
      </p:sp>
      <p:pic>
        <p:nvPicPr>
          <p:cNvPr id="3" name="图片 2" descr="2"/>
          <p:cNvPicPr>
            <a:picLocks noChangeAspect="1"/>
          </p:cNvPicPr>
          <p:nvPr/>
        </p:nvPicPr>
        <p:blipFill>
          <a:blip r:embed="rId2"/>
          <a:stretch>
            <a:fillRect/>
          </a:stretch>
        </p:blipFill>
        <p:spPr>
          <a:xfrm>
            <a:off x="-108585" y="2004060"/>
            <a:ext cx="9325610" cy="4959350"/>
          </a:xfrm>
          <a:prstGeom prst="rect">
            <a:avLst/>
          </a:prstGeom>
        </p:spPr>
      </p:pic>
      <p:sp>
        <p:nvSpPr>
          <p:cNvPr id="4" name="矩形 3"/>
          <p:cNvSpPr/>
          <p:nvPr/>
        </p:nvSpPr>
        <p:spPr>
          <a:xfrm>
            <a:off x="3995738" y="1484630"/>
            <a:ext cx="4314825" cy="645160"/>
          </a:xfrm>
          <a:prstGeom prst="rect">
            <a:avLst/>
          </a:prstGeom>
          <a:noFill/>
          <a:ln>
            <a:noFill/>
          </a:ln>
        </p:spPr>
        <p:txBody>
          <a:bodyPr wrap="none" rtlCol="0" anchor="t">
            <a:spAutoFit/>
          </a:bodyPr>
          <a:p>
            <a:pPr algn="ctr"/>
            <a:r>
              <a:rPr lang="zh-CN" altLang="en-US" sz="3600" b="1">
                <a:solidFill>
                  <a:srgbClr val="FF0000"/>
                </a:solidFill>
                <a:effectLst>
                  <a:outerShdw blurRad="38100" dist="19050" dir="2700000" algn="tl" rotWithShape="0">
                    <a:schemeClr val="dk1">
                      <a:alpha val="40000"/>
                    </a:schemeClr>
                  </a:outerShdw>
                </a:effectLst>
              </a:rPr>
              <a:t>时间顺序和地点转移</a:t>
            </a:r>
            <a:endParaRPr lang="zh-CN" altLang="en-US" sz="3600" b="1">
              <a:solidFill>
                <a:srgbClr val="FF0000"/>
              </a:solidFill>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7" name="Picture 10" descr="模块3"/>
          <p:cNvPicPr>
            <a:picLocks noChangeAspect="1"/>
          </p:cNvPicPr>
          <p:nvPr/>
        </p:nvPicPr>
        <p:blipFill>
          <a:blip r:embed="rId1"/>
          <a:srcRect b="87218"/>
          <a:stretch>
            <a:fillRect/>
          </a:stretch>
        </p:blipFill>
        <p:spPr>
          <a:xfrm>
            <a:off x="0" y="4763"/>
            <a:ext cx="9144000" cy="876300"/>
          </a:xfrm>
          <a:prstGeom prst="rect">
            <a:avLst/>
          </a:prstGeom>
          <a:noFill/>
          <a:ln w="9525">
            <a:noFill/>
          </a:ln>
        </p:spPr>
      </p:pic>
      <p:sp>
        <p:nvSpPr>
          <p:cNvPr id="9218" name="Text Box 2"/>
          <p:cNvSpPr txBox="1"/>
          <p:nvPr/>
        </p:nvSpPr>
        <p:spPr>
          <a:xfrm>
            <a:off x="1166813" y="914400"/>
            <a:ext cx="7292975" cy="366713"/>
          </a:xfrm>
          <a:prstGeom prst="rect">
            <a:avLst/>
          </a:prstGeom>
          <a:noFill/>
          <a:ln w="9525">
            <a:noFill/>
          </a:ln>
        </p:spPr>
        <p:txBody>
          <a:bodyPr anchor="t" anchorCtr="0">
            <a:spAutoFit/>
          </a:bodyPr>
          <a:p>
            <a:endParaRPr lang="zh-CN" altLang="zh-CN" dirty="0">
              <a:latin typeface="Arial" panose="020B0604020202020204" pitchFamily="34" charset="0"/>
              <a:ea typeface="宋体" panose="02010600030101010101" pitchFamily="2" charset="-122"/>
            </a:endParaRPr>
          </a:p>
        </p:txBody>
      </p:sp>
      <p:sp>
        <p:nvSpPr>
          <p:cNvPr id="9219" name="Text Box 8"/>
          <p:cNvSpPr txBox="1"/>
          <p:nvPr/>
        </p:nvSpPr>
        <p:spPr>
          <a:xfrm>
            <a:off x="0" y="4581525"/>
            <a:ext cx="9144000" cy="519113"/>
          </a:xfrm>
          <a:prstGeom prst="rect">
            <a:avLst/>
          </a:prstGeom>
          <a:noFill/>
          <a:ln w="9525">
            <a:noFill/>
          </a:ln>
        </p:spPr>
        <p:txBody>
          <a:bodyPr anchor="t" anchorCtr="0">
            <a:spAutoFit/>
          </a:bodyPr>
          <a:p>
            <a:pPr>
              <a:spcBef>
                <a:spcPct val="50000"/>
              </a:spcBef>
            </a:pPr>
            <a:r>
              <a:rPr lang="en-US" altLang="zh-CN" sz="2800">
                <a:latin typeface="Arial" panose="020B0604020202020204" pitchFamily="34" charset="0"/>
                <a:ea typeface="宋体" panose="02010600030101010101" pitchFamily="2" charset="-122"/>
              </a:rPr>
              <a:t>   </a:t>
            </a:r>
            <a:endParaRPr lang="zh-CN" altLang="en-US" sz="3200" b="1" dirty="0">
              <a:latin typeface="楷体_GB2312" panose="02010609030101010101" pitchFamily="49" charset="-122"/>
              <a:ea typeface="楷体_GB2312" panose="02010609030101010101" pitchFamily="49" charset="-122"/>
            </a:endParaRPr>
          </a:p>
        </p:txBody>
      </p:sp>
      <p:sp>
        <p:nvSpPr>
          <p:cNvPr id="2" name="矩形 1"/>
          <p:cNvSpPr/>
          <p:nvPr/>
        </p:nvSpPr>
        <p:spPr>
          <a:xfrm>
            <a:off x="35560" y="836930"/>
            <a:ext cx="8947785" cy="1938020"/>
          </a:xfrm>
          <a:prstGeom prst="rect">
            <a:avLst/>
          </a:prstGeom>
          <a:noFill/>
          <a:ln>
            <a:noFill/>
          </a:ln>
        </p:spPr>
        <p:txBody>
          <a:bodyPr wrap="square" rtlCol="0" anchor="t">
            <a:spAutoFit/>
          </a:bodyPr>
          <a:p>
            <a:pPr algn="l"/>
            <a:r>
              <a:rPr lang="zh-CN" altLang="en-US" sz="4000" b="1">
                <a:solidFill>
                  <a:schemeClr val="tx1"/>
                </a:solidFill>
                <a:effectLst>
                  <a:outerShdw blurRad="38100" dist="19050" dir="2700000" algn="tl" rotWithShape="0">
                    <a:schemeClr val="dk1">
                      <a:alpha val="40000"/>
                    </a:schemeClr>
                  </a:outerShdw>
                </a:effectLst>
              </a:rPr>
              <a:t>老山界</a:t>
            </a:r>
            <a:r>
              <a:rPr lang="en-US" altLang="zh-CN" sz="4000" b="1">
                <a:solidFill>
                  <a:schemeClr val="tx1"/>
                </a:solidFill>
                <a:effectLst>
                  <a:outerShdw blurRad="38100" dist="19050" dir="2700000" algn="tl" rotWithShape="0">
                    <a:schemeClr val="dk1">
                      <a:alpha val="40000"/>
                    </a:schemeClr>
                  </a:outerShdw>
                </a:effectLst>
              </a:rPr>
              <a:t>“</a:t>
            </a:r>
            <a:r>
              <a:rPr lang="zh-CN" altLang="en-US" sz="4000" b="1">
                <a:solidFill>
                  <a:schemeClr val="tx1"/>
                </a:solidFill>
                <a:effectLst>
                  <a:outerShdw blurRad="38100" dist="19050" dir="2700000" algn="tl" rotWithShape="0">
                    <a:schemeClr val="dk1">
                      <a:alpha val="40000"/>
                    </a:schemeClr>
                  </a:outerShdw>
                </a:effectLst>
              </a:rPr>
              <a:t>难</a:t>
            </a:r>
            <a:r>
              <a:rPr lang="en-US" altLang="zh-CN" sz="4000" b="1">
                <a:solidFill>
                  <a:schemeClr val="tx1"/>
                </a:solidFill>
                <a:effectLst>
                  <a:outerShdw blurRad="38100" dist="19050" dir="2700000" algn="tl" rotWithShape="0">
                    <a:schemeClr val="dk1">
                      <a:alpha val="40000"/>
                    </a:schemeClr>
                  </a:outerShdw>
                </a:effectLst>
              </a:rPr>
              <a:t>”</a:t>
            </a:r>
            <a:r>
              <a:rPr lang="zh-CN" altLang="en-US" sz="4000" b="1">
                <a:solidFill>
                  <a:schemeClr val="tx1"/>
                </a:solidFill>
                <a:effectLst>
                  <a:outerShdw blurRad="38100" dist="19050" dir="2700000" algn="tl" rotWithShape="0">
                    <a:schemeClr val="dk1">
                      <a:alpha val="40000"/>
                    </a:schemeClr>
                  </a:outerShdw>
                </a:effectLst>
              </a:rPr>
              <a:t>在哪些方面呢？细读课文，按照下面的句式表达自己的看法。</a:t>
            </a:r>
            <a:endParaRPr lang="zh-CN" altLang="en-US" sz="4000" b="1">
              <a:solidFill>
                <a:schemeClr val="tx1"/>
              </a:solidFill>
              <a:effectLst>
                <a:outerShdw blurRad="38100" dist="19050" dir="2700000" algn="tl" rotWithShape="0">
                  <a:schemeClr val="dk1">
                    <a:alpha val="40000"/>
                  </a:schemeClr>
                </a:outerShdw>
              </a:effectLst>
            </a:endParaRPr>
          </a:p>
          <a:p>
            <a:pPr algn="l"/>
            <a:r>
              <a:rPr lang="en-US" altLang="zh-CN" sz="4000" b="1">
                <a:solidFill>
                  <a:schemeClr val="tx1"/>
                </a:solidFill>
                <a:effectLst>
                  <a:outerShdw blurRad="38100" dist="19050" dir="2700000" algn="tl" rotWithShape="0">
                    <a:schemeClr val="dk1">
                      <a:alpha val="40000"/>
                    </a:schemeClr>
                  </a:outerShdw>
                </a:effectLst>
              </a:rPr>
              <a:t>_____</a:t>
            </a:r>
            <a:r>
              <a:rPr lang="zh-CN" altLang="en-US" sz="4000" b="1">
                <a:solidFill>
                  <a:schemeClr val="tx1"/>
                </a:solidFill>
                <a:effectLst>
                  <a:outerShdw blurRad="38100" dist="19050" dir="2700000" algn="tl" rotWithShape="0">
                    <a:schemeClr val="dk1">
                      <a:alpha val="40000"/>
                    </a:schemeClr>
                  </a:outerShdw>
                </a:effectLst>
              </a:rPr>
              <a:t>难。红军战士</a:t>
            </a:r>
            <a:r>
              <a:rPr lang="en-US" altLang="zh-CN" sz="4000" b="1">
                <a:solidFill>
                  <a:schemeClr val="tx1"/>
                </a:solidFill>
                <a:effectLst>
                  <a:outerShdw blurRad="38100" dist="19050" dir="2700000" algn="tl" rotWithShape="0">
                    <a:schemeClr val="dk1">
                      <a:alpha val="40000"/>
                    </a:schemeClr>
                  </a:outerShdw>
                </a:effectLst>
              </a:rPr>
              <a:t>____________</a:t>
            </a:r>
            <a:r>
              <a:rPr lang="zh-CN" altLang="en-US" sz="4000" b="1">
                <a:solidFill>
                  <a:schemeClr val="tx1"/>
                </a:solidFill>
                <a:effectLst>
                  <a:outerShdw blurRad="38100" dist="19050" dir="2700000" algn="tl" rotWithShape="0">
                    <a:schemeClr val="dk1">
                      <a:alpha val="40000"/>
                    </a:schemeClr>
                  </a:outerShdw>
                </a:effectLst>
              </a:rPr>
              <a:t>。</a:t>
            </a:r>
            <a:endParaRPr lang="zh-CN" altLang="en-US" sz="4000" b="1">
              <a:solidFill>
                <a:schemeClr val="tx1"/>
              </a:solidFill>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A96F4A1E1A4C4BFEBF1E883792DA6650"/>
          <p:cNvPicPr>
            <a:picLocks noChangeAspect="1"/>
          </p:cNvPicPr>
          <p:nvPr/>
        </p:nvPicPr>
        <p:blipFill>
          <a:blip r:embed="rId1">
            <a:lum bright="12000" contrast="-18000"/>
          </a:blip>
          <a:stretch>
            <a:fillRect/>
          </a:stretch>
        </p:blipFill>
        <p:spPr>
          <a:xfrm>
            <a:off x="-156845" y="-27305"/>
            <a:ext cx="9264650" cy="696023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图片1"/>
          <p:cNvPicPr>
            <a:picLocks noChangeAspect="1"/>
          </p:cNvPicPr>
          <p:nvPr/>
        </p:nvPicPr>
        <p:blipFill>
          <a:blip r:embed="rId1"/>
          <a:stretch>
            <a:fillRect/>
          </a:stretch>
        </p:blipFill>
        <p:spPr>
          <a:xfrm>
            <a:off x="5080" y="3581400"/>
            <a:ext cx="9144000" cy="3261360"/>
          </a:xfrm>
          <a:prstGeom prst="rect">
            <a:avLst/>
          </a:prstGeom>
        </p:spPr>
      </p:pic>
      <p:sp>
        <p:nvSpPr>
          <p:cNvPr id="2" name="文本框 4101"/>
          <p:cNvSpPr txBox="1"/>
          <p:nvPr/>
        </p:nvSpPr>
        <p:spPr>
          <a:xfrm>
            <a:off x="260350" y="549275"/>
            <a:ext cx="8632825" cy="1476375"/>
          </a:xfrm>
          <a:prstGeom prst="rect">
            <a:avLst/>
          </a:prstGeom>
          <a:noFill/>
          <a:ln w="38100">
            <a:noFill/>
            <a:prstDash val="sysDash"/>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fontAlgn="base">
              <a:buFont typeface="Arial" panose="020B0604020202020204" pitchFamily="34" charset="0"/>
              <a:buNone/>
            </a:pPr>
            <a:r>
              <a:rPr lang="en-US" altLang="zh-CN" sz="3000" strike="noStrike" noProof="1">
                <a:solidFill>
                  <a:srgbClr val="FF0000"/>
                </a:solidFill>
                <a:latin typeface="黑体" panose="02010609060101010101" pitchFamily="2" charset="-122"/>
                <a:ea typeface="黑体" panose="02010609060101010101" pitchFamily="2" charset="-122"/>
                <a:sym typeface="宋体" panose="02010600030101010101" pitchFamily="2" charset="-122"/>
              </a:rPr>
              <a:t>    2.</a:t>
            </a:r>
            <a:r>
              <a:rPr lang="zh-CN" altLang="en-US" sz="3000" strike="noStrike" noProof="1">
                <a:solidFill>
                  <a:srgbClr val="FF0000"/>
                </a:solidFill>
                <a:latin typeface="黑体" panose="02010609060101010101" pitchFamily="2" charset="-122"/>
                <a:ea typeface="黑体" panose="02010609060101010101" pitchFamily="2" charset="-122"/>
                <a:sym typeface="宋体" panose="02010600030101010101" pitchFamily="2" charset="-122"/>
              </a:rPr>
              <a:t>面对这些困难，红军战士是如何对待的？表现了红军战士怎样的品格？请用</a:t>
            </a:r>
            <a:r>
              <a:rPr lang="en-US" altLang="zh-CN" sz="3000" strike="noStrike" noProof="1">
                <a:solidFill>
                  <a:srgbClr val="FF0000"/>
                </a:solidFill>
                <a:latin typeface="黑体" panose="02010609060101010101" pitchFamily="2" charset="-122"/>
                <a:ea typeface="黑体" panose="02010609060101010101" pitchFamily="2" charset="-122"/>
                <a:sym typeface="宋体" panose="02010600030101010101" pitchFamily="2" charset="-122"/>
              </a:rPr>
              <a:t>《</a:t>
            </a:r>
            <a:r>
              <a:rPr lang="zh-CN" altLang="en-US" sz="3000" strike="noStrike" noProof="1">
                <a:solidFill>
                  <a:srgbClr val="FF0000"/>
                </a:solidFill>
                <a:latin typeface="黑体" panose="02010609060101010101" pitchFamily="2" charset="-122"/>
                <a:ea typeface="黑体" panose="02010609060101010101" pitchFamily="2" charset="-122"/>
                <a:sym typeface="宋体" panose="02010600030101010101" pitchFamily="2" charset="-122"/>
              </a:rPr>
              <a:t>七律  长征</a:t>
            </a:r>
            <a:r>
              <a:rPr lang="en-US" altLang="zh-CN" sz="3000" strike="noStrike" noProof="1">
                <a:solidFill>
                  <a:srgbClr val="FF0000"/>
                </a:solidFill>
                <a:latin typeface="黑体" panose="02010609060101010101" pitchFamily="2" charset="-122"/>
                <a:ea typeface="黑体" panose="02010609060101010101" pitchFamily="2" charset="-122"/>
                <a:sym typeface="宋体" panose="02010600030101010101" pitchFamily="2" charset="-122"/>
              </a:rPr>
              <a:t>》</a:t>
            </a:r>
            <a:r>
              <a:rPr lang="zh-CN" altLang="en-US" sz="3000" strike="noStrike" noProof="1">
                <a:solidFill>
                  <a:srgbClr val="FF0000"/>
                </a:solidFill>
                <a:latin typeface="黑体" panose="02010609060101010101" pitchFamily="2" charset="-122"/>
                <a:ea typeface="黑体" panose="02010609060101010101" pitchFamily="2" charset="-122"/>
                <a:sym typeface="宋体" panose="02010600030101010101" pitchFamily="2" charset="-122"/>
              </a:rPr>
              <a:t>中的两句诗来概括。</a:t>
            </a:r>
            <a:endParaRPr lang="zh-CN" altLang="en-US" sz="3000" strike="noStrike" noProof="1">
              <a:solidFill>
                <a:srgbClr val="FF0000"/>
              </a:solidFill>
              <a:latin typeface="黑体" panose="02010609060101010101" pitchFamily="2" charset="-122"/>
              <a:ea typeface="黑体" panose="02010609060101010101" pitchFamily="2" charset="-122"/>
              <a:sym typeface="宋体" panose="02010600030101010101" pitchFamily="2" charset="-122"/>
            </a:endParaRPr>
          </a:p>
        </p:txBody>
      </p:sp>
      <p:sp>
        <p:nvSpPr>
          <p:cNvPr id="3" name="文本框 6146"/>
          <p:cNvSpPr txBox="1"/>
          <p:nvPr/>
        </p:nvSpPr>
        <p:spPr>
          <a:xfrm>
            <a:off x="1695450" y="2384425"/>
            <a:ext cx="5753100" cy="2493963"/>
          </a:xfrm>
          <a:prstGeom prst="rect">
            <a:avLst/>
          </a:prstGeom>
          <a:noFill/>
          <a:ln w="9525">
            <a:noFill/>
          </a:ln>
        </p:spPr>
        <p:txBody>
          <a:bodyPr anchor="t">
            <a:spAutoFit/>
          </a:bodyPr>
          <a:p>
            <a:pPr>
              <a:lnSpc>
                <a:spcPct val="130000"/>
              </a:lnSpc>
              <a:buFont typeface="Arial" panose="020B0604020202020204" pitchFamily="34" charset="0"/>
            </a:pPr>
            <a:r>
              <a:rPr lang="zh-CN" altLang="en-US" sz="3000" b="1" dirty="0">
                <a:latin typeface="宋体" panose="02010600030101010101" pitchFamily="2" charset="-122"/>
                <a:ea typeface="宋体" panose="02010600030101010101" pitchFamily="2" charset="-122"/>
              </a:rPr>
              <a:t>走路难：打趣逗笑、奋勇登山</a:t>
            </a:r>
            <a:endParaRPr lang="zh-CN" altLang="en-US" sz="3000" b="1" dirty="0">
              <a:latin typeface="宋体" panose="02010600030101010101" pitchFamily="2" charset="-122"/>
              <a:ea typeface="宋体" panose="02010600030101010101" pitchFamily="2" charset="-122"/>
            </a:endParaRPr>
          </a:p>
          <a:p>
            <a:pPr>
              <a:lnSpc>
                <a:spcPct val="130000"/>
              </a:lnSpc>
              <a:buFont typeface="Arial" panose="020B0604020202020204" pitchFamily="34" charset="0"/>
            </a:pPr>
            <a:r>
              <a:rPr lang="zh-CN" altLang="en-US" sz="3000" b="1" dirty="0">
                <a:latin typeface="宋体" panose="02010600030101010101" pitchFamily="2" charset="-122"/>
                <a:ea typeface="宋体" panose="02010600030101010101" pitchFamily="2" charset="-122"/>
              </a:rPr>
              <a:t>睡觉难：酣然入梦、观赏夜景</a:t>
            </a:r>
            <a:endParaRPr lang="zh-CN" altLang="en-US" sz="3000" b="1" dirty="0">
              <a:latin typeface="宋体" panose="02010600030101010101" pitchFamily="2" charset="-122"/>
              <a:ea typeface="宋体" panose="02010600030101010101" pitchFamily="2" charset="-122"/>
            </a:endParaRPr>
          </a:p>
          <a:p>
            <a:pPr>
              <a:lnSpc>
                <a:spcPct val="130000"/>
              </a:lnSpc>
              <a:buFont typeface="Arial" panose="020B0604020202020204" pitchFamily="34" charset="0"/>
            </a:pPr>
            <a:r>
              <a:rPr lang="zh-CN" altLang="en-US" sz="3000" b="1" dirty="0">
                <a:latin typeface="宋体" panose="02010600030101010101" pitchFamily="2" charset="-122"/>
                <a:ea typeface="宋体" panose="02010600030101010101" pitchFamily="2" charset="-122"/>
              </a:rPr>
              <a:t>吃饭难：鼓着勇气、继续前进</a:t>
            </a:r>
            <a:endParaRPr lang="zh-CN" altLang="en-US" sz="3000" b="1" dirty="0">
              <a:latin typeface="宋体" panose="02010600030101010101" pitchFamily="2" charset="-122"/>
              <a:ea typeface="宋体" panose="02010600030101010101" pitchFamily="2" charset="-122"/>
            </a:endParaRPr>
          </a:p>
          <a:p>
            <a:pPr>
              <a:lnSpc>
                <a:spcPct val="130000"/>
              </a:lnSpc>
              <a:buFont typeface="Arial" panose="020B0604020202020204" pitchFamily="34" charset="0"/>
            </a:pPr>
            <a:r>
              <a:rPr lang="zh-CN" altLang="en-US" sz="3000" b="1" dirty="0">
                <a:latin typeface="宋体" panose="02010600030101010101" pitchFamily="2" charset="-122"/>
                <a:ea typeface="宋体" panose="02010600030101010101" pitchFamily="2" charset="-122"/>
              </a:rPr>
              <a:t>处境难：毫不畏惧、嘲笑敌机</a:t>
            </a:r>
            <a:endParaRPr lang="zh-CN" altLang="en-US" sz="3000" b="1" dirty="0">
              <a:latin typeface="宋体" panose="02010600030101010101" pitchFamily="2" charset="-122"/>
              <a:ea typeface="宋体" panose="02010600030101010101" pitchFamily="2" charset="-122"/>
            </a:endParaRPr>
          </a:p>
        </p:txBody>
      </p:sp>
      <p:sp>
        <p:nvSpPr>
          <p:cNvPr id="5" name="矩形 4"/>
          <p:cNvSpPr/>
          <p:nvPr/>
        </p:nvSpPr>
        <p:spPr>
          <a:xfrm>
            <a:off x="260350" y="5013325"/>
            <a:ext cx="8632825" cy="1292225"/>
          </a:xfrm>
          <a:prstGeom prst="rect">
            <a:avLst/>
          </a:prstGeom>
          <a:noFill/>
          <a:ln w="9525">
            <a:noFill/>
          </a:ln>
        </p:spPr>
        <p:txBody>
          <a:bodyPr anchor="t">
            <a:spAutoFit/>
          </a:bodyPr>
          <a:p>
            <a:pPr>
              <a:lnSpc>
                <a:spcPct val="130000"/>
              </a:lnSpc>
              <a:buFont typeface="Arial" panose="020B0604020202020204" pitchFamily="34" charset="0"/>
            </a:pPr>
            <a:r>
              <a:rPr lang="en-US" altLang="zh-CN" sz="3000" b="1" dirty="0">
                <a:solidFill>
                  <a:srgbClr val="000000"/>
                </a:solidFill>
                <a:latin typeface="宋体" panose="02010600030101010101" pitchFamily="2" charset="-122"/>
                <a:ea typeface="宋体" panose="02010600030101010101" pitchFamily="2" charset="-122"/>
              </a:rPr>
              <a:t>    </a:t>
            </a:r>
            <a:r>
              <a:rPr lang="zh-CN" altLang="en-US" sz="3000" b="1" dirty="0">
                <a:solidFill>
                  <a:srgbClr val="000000"/>
                </a:solidFill>
                <a:latin typeface="宋体" panose="02010600030101010101" pitchFamily="2" charset="-122"/>
                <a:ea typeface="宋体" panose="02010600030101010101" pitchFamily="2" charset="-122"/>
              </a:rPr>
              <a:t>表现了红军战士顽强的意志和革命的乐观主义精神。 “红军不怕远征难，万水千山只等闲。”</a:t>
            </a:r>
            <a:endParaRPr lang="zh-CN" altLang="en-US" sz="3000" b="1" dirty="0">
              <a:solidFill>
                <a:srgbClr val="000000"/>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charRg st="0" end="1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charRg st="14" end="28"/>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charRg st="28" end="4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charRg st="42" end="5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4"/>
          <p:cNvSpPr/>
          <p:nvPr/>
        </p:nvSpPr>
        <p:spPr>
          <a:xfrm>
            <a:off x="251460" y="404495"/>
            <a:ext cx="8672830" cy="5384800"/>
          </a:xfrm>
          <a:prstGeom prst="rect">
            <a:avLst/>
          </a:prstGeom>
          <a:noFill/>
          <a:ln>
            <a:noFill/>
          </a:ln>
        </p:spPr>
        <p:txBody>
          <a:bodyPr wrap="square" rtlCol="0" anchor="t">
            <a:spAutoFit/>
          </a:bodyPr>
          <a:p>
            <a:pPr algn="l"/>
            <a:r>
              <a:rPr lang="zh-CN" altLang="en-US" sz="4000" b="1">
                <a:solidFill>
                  <a:schemeClr val="tx1"/>
                </a:solidFill>
                <a:effectLst>
                  <a:outerShdw blurRad="38100" dist="19050" dir="2700000" algn="tl" rotWithShape="0">
                    <a:schemeClr val="dk1">
                      <a:alpha val="40000"/>
                    </a:schemeClr>
                  </a:outerShdw>
                </a:effectLst>
              </a:rPr>
              <a:t>从红军翻越老山界的过程中，我们看到了这样的红军：</a:t>
            </a:r>
            <a:endParaRPr lang="zh-CN" altLang="en-US" sz="4400" b="1">
              <a:solidFill>
                <a:schemeClr val="tx1"/>
              </a:solidFill>
              <a:effectLst>
                <a:outerShdw blurRad="38100" dist="19050" dir="2700000" algn="tl" rotWithShape="0">
                  <a:schemeClr val="dk1">
                    <a:alpha val="40000"/>
                  </a:schemeClr>
                </a:outerShdw>
              </a:effectLst>
            </a:endParaRPr>
          </a:p>
          <a:p>
            <a:pPr algn="l"/>
            <a:r>
              <a:rPr lang="en-US" altLang="zh-CN" sz="3200" b="1">
                <a:solidFill>
                  <a:srgbClr val="FF0000"/>
                </a:solidFill>
                <a:effectLst>
                  <a:outerShdw blurRad="38100" dist="19050" dir="2700000" algn="tl" rotWithShape="0">
                    <a:schemeClr val="dk1">
                      <a:alpha val="40000"/>
                    </a:schemeClr>
                  </a:outerShdw>
                </a:effectLst>
              </a:rPr>
              <a:t>1.</a:t>
            </a:r>
            <a:r>
              <a:rPr lang="zh-CN" altLang="en-US" sz="3200" b="1">
                <a:solidFill>
                  <a:srgbClr val="FF0000"/>
                </a:solidFill>
                <a:effectLst>
                  <a:outerShdw blurRad="38100" dist="19050" dir="2700000" algn="tl" rotWithShape="0">
                    <a:schemeClr val="dk1">
                      <a:alpha val="40000"/>
                    </a:schemeClr>
                  </a:outerShdw>
                </a:effectLst>
              </a:rPr>
              <a:t>有着必胜的信念和革命乐观主义精神（</a:t>
            </a:r>
            <a:r>
              <a:rPr lang="en-US" altLang="zh-CN" sz="3200" b="1">
                <a:solidFill>
                  <a:srgbClr val="FF0000"/>
                </a:solidFill>
                <a:effectLst>
                  <a:outerShdw blurRad="38100" dist="19050" dir="2700000" algn="tl" rotWithShape="0">
                    <a:schemeClr val="dk1">
                      <a:alpha val="40000"/>
                    </a:schemeClr>
                  </a:outerShdw>
                </a:effectLst>
              </a:rPr>
              <a:t>12</a:t>
            </a:r>
            <a:r>
              <a:rPr lang="zh-CN" altLang="en-US" sz="3200" b="1">
                <a:solidFill>
                  <a:srgbClr val="FF0000"/>
                </a:solidFill>
                <a:effectLst>
                  <a:outerShdw blurRad="38100" dist="19050" dir="2700000" algn="tl" rotWithShape="0">
                    <a:schemeClr val="dk1">
                      <a:alpha val="40000"/>
                    </a:schemeClr>
                  </a:outerShdw>
                </a:effectLst>
              </a:rPr>
              <a:t>、</a:t>
            </a:r>
            <a:endParaRPr lang="en-US" altLang="zh-CN" sz="3200" b="1">
              <a:solidFill>
                <a:srgbClr val="FF0000"/>
              </a:solidFill>
              <a:effectLst>
                <a:outerShdw blurRad="38100" dist="19050" dir="2700000" algn="tl" rotWithShape="0">
                  <a:schemeClr val="dk1">
                    <a:alpha val="40000"/>
                  </a:schemeClr>
                </a:outerShdw>
              </a:effectLst>
            </a:endParaRPr>
          </a:p>
          <a:p>
            <a:pPr algn="l"/>
            <a:r>
              <a:rPr lang="en-US" altLang="zh-CN" sz="3200" b="1">
                <a:solidFill>
                  <a:srgbClr val="FF0000"/>
                </a:solidFill>
                <a:effectLst>
                  <a:outerShdw blurRad="38100" dist="19050" dir="2700000" algn="tl" rotWithShape="0">
                    <a:schemeClr val="dk1">
                      <a:alpha val="40000"/>
                    </a:schemeClr>
                  </a:outerShdw>
                </a:effectLst>
              </a:rPr>
              <a:t>18</a:t>
            </a:r>
            <a:r>
              <a:rPr lang="zh-CN" altLang="en-US" sz="3200" b="1">
                <a:solidFill>
                  <a:srgbClr val="FF0000"/>
                </a:solidFill>
                <a:effectLst>
                  <a:outerShdw blurRad="38100" dist="19050" dir="2700000" algn="tl" rotWithShape="0">
                    <a:schemeClr val="dk1">
                      <a:alpha val="40000"/>
                    </a:schemeClr>
                  </a:outerShdw>
                </a:effectLst>
              </a:rPr>
              <a:t>、</a:t>
            </a:r>
            <a:r>
              <a:rPr lang="en-US" altLang="zh-CN" sz="3200" b="1">
                <a:solidFill>
                  <a:srgbClr val="FF0000"/>
                </a:solidFill>
                <a:effectLst>
                  <a:outerShdw blurRad="38100" dist="19050" dir="2700000" algn="tl" rotWithShape="0">
                    <a:schemeClr val="dk1">
                      <a:alpha val="40000"/>
                    </a:schemeClr>
                  </a:outerShdw>
                </a:effectLst>
              </a:rPr>
              <a:t>22</a:t>
            </a:r>
            <a:r>
              <a:rPr lang="zh-CN" altLang="en-US" sz="3200" b="1">
                <a:solidFill>
                  <a:srgbClr val="FF0000"/>
                </a:solidFill>
                <a:effectLst>
                  <a:outerShdw blurRad="38100" dist="19050" dir="2700000" algn="tl" rotWithShape="0">
                    <a:schemeClr val="dk1">
                      <a:alpha val="40000"/>
                    </a:schemeClr>
                  </a:outerShdw>
                </a:effectLst>
              </a:rPr>
              <a:t>）</a:t>
            </a:r>
            <a:endParaRPr lang="zh-CN" altLang="en-US" sz="3200" b="1">
              <a:solidFill>
                <a:srgbClr val="FF0000"/>
              </a:solidFill>
              <a:effectLst>
                <a:outerShdw blurRad="38100" dist="19050" dir="2700000" algn="tl" rotWithShape="0">
                  <a:schemeClr val="dk1">
                    <a:alpha val="40000"/>
                  </a:schemeClr>
                </a:outerShdw>
              </a:effectLst>
            </a:endParaRPr>
          </a:p>
          <a:p>
            <a:pPr algn="l"/>
            <a:r>
              <a:rPr lang="en-US" altLang="zh-CN" sz="3200" b="1">
                <a:solidFill>
                  <a:srgbClr val="FF0000"/>
                </a:solidFill>
                <a:effectLst>
                  <a:outerShdw blurRad="38100" dist="19050" dir="2700000" algn="tl" rotWithShape="0">
                    <a:schemeClr val="dk1">
                      <a:alpha val="40000"/>
                    </a:schemeClr>
                  </a:outerShdw>
                </a:effectLst>
              </a:rPr>
              <a:t>2.</a:t>
            </a:r>
            <a:r>
              <a:rPr lang="zh-CN" altLang="en-US" sz="3200" b="1">
                <a:solidFill>
                  <a:srgbClr val="FF0000"/>
                </a:solidFill>
                <a:effectLst>
                  <a:outerShdw blurRad="38100" dist="19050" dir="2700000" algn="tl" rotWithShape="0">
                    <a:schemeClr val="dk1">
                      <a:alpha val="40000"/>
                    </a:schemeClr>
                  </a:outerShdw>
                </a:effectLst>
              </a:rPr>
              <a:t>有着坚强的革命意志和英雄主义精神</a:t>
            </a:r>
            <a:endParaRPr lang="zh-CN" altLang="en-US" sz="3200" b="1">
              <a:solidFill>
                <a:srgbClr val="FF0000"/>
              </a:solidFill>
              <a:effectLst>
                <a:outerShdw blurRad="38100" dist="19050" dir="2700000" algn="tl" rotWithShape="0">
                  <a:schemeClr val="dk1">
                    <a:alpha val="40000"/>
                  </a:schemeClr>
                </a:outerShdw>
              </a:effectLst>
            </a:endParaRPr>
          </a:p>
          <a:p>
            <a:pPr algn="l"/>
            <a:r>
              <a:rPr lang="en-US" altLang="zh-CN" sz="3200" b="1">
                <a:solidFill>
                  <a:srgbClr val="FF0000"/>
                </a:solidFill>
                <a:effectLst>
                  <a:outerShdw blurRad="38100" dist="19050" dir="2700000" algn="tl" rotWithShape="0">
                    <a:schemeClr val="dk1">
                      <a:alpha val="40000"/>
                    </a:schemeClr>
                  </a:outerShdw>
                </a:effectLst>
              </a:rPr>
              <a:t>3.</a:t>
            </a:r>
            <a:r>
              <a:rPr lang="zh-CN" altLang="zh-CN" sz="3200" b="1">
                <a:solidFill>
                  <a:srgbClr val="FF0000"/>
                </a:solidFill>
                <a:effectLst>
                  <a:outerShdw blurRad="38100" dist="19050" dir="2700000" algn="tl" rotWithShape="0">
                    <a:schemeClr val="dk1">
                      <a:alpha val="40000"/>
                    </a:schemeClr>
                  </a:outerShdw>
                </a:effectLst>
              </a:rPr>
              <a:t>有着高度纪律性、自觉性和团结互助精神的红军</a:t>
            </a:r>
            <a:endParaRPr lang="zh-CN" altLang="zh-CN" sz="3200" b="1">
              <a:solidFill>
                <a:srgbClr val="FF0000"/>
              </a:solidFill>
              <a:effectLst>
                <a:outerShdw blurRad="38100" dist="19050" dir="2700000" algn="tl" rotWithShape="0">
                  <a:schemeClr val="dk1">
                    <a:alpha val="40000"/>
                  </a:schemeClr>
                </a:outerShdw>
              </a:effectLst>
            </a:endParaRPr>
          </a:p>
          <a:p>
            <a:pPr algn="l"/>
            <a:r>
              <a:rPr lang="en-US" altLang="zh-CN" sz="3200" b="1">
                <a:solidFill>
                  <a:srgbClr val="FF0000"/>
                </a:solidFill>
                <a:effectLst>
                  <a:outerShdw blurRad="38100" dist="19050" dir="2700000" algn="tl" rotWithShape="0">
                    <a:schemeClr val="dk1">
                      <a:alpha val="40000"/>
                    </a:schemeClr>
                  </a:outerShdw>
                </a:effectLst>
              </a:rPr>
              <a:t>4.</a:t>
            </a:r>
            <a:r>
              <a:rPr lang="zh-CN" altLang="en-US" sz="3200" b="1">
                <a:solidFill>
                  <a:srgbClr val="FF0000"/>
                </a:solidFill>
                <a:effectLst>
                  <a:outerShdw blurRad="38100" dist="19050" dir="2700000" algn="tl" rotWithShape="0">
                    <a:schemeClr val="dk1">
                      <a:alpha val="40000"/>
                    </a:schemeClr>
                  </a:outerShdw>
                </a:effectLst>
              </a:rPr>
              <a:t>努力争取人民支持，依靠人民群众战胜困难的红军。</a:t>
            </a:r>
            <a:endParaRPr lang="zh-CN" altLang="en-US" sz="3200" b="1">
              <a:solidFill>
                <a:srgbClr val="FF0000"/>
              </a:solidFill>
              <a:effectLst>
                <a:outerShdw blurRad="38100" dist="19050" dir="2700000" algn="tl" rotWithShape="0">
                  <a:schemeClr val="dk1">
                    <a:alpha val="40000"/>
                  </a:schemeClr>
                </a:outerShdw>
              </a:effectLst>
            </a:endParaRPr>
          </a:p>
          <a:p>
            <a:pPr algn="ctr"/>
            <a:r>
              <a:rPr lang="zh-CN" altLang="en-US" sz="4000" b="1">
                <a:solidFill>
                  <a:schemeClr val="accent2">
                    <a:lumMod val="60000"/>
                    <a:lumOff val="40000"/>
                  </a:schemeClr>
                </a:solidFill>
                <a:effectLst>
                  <a:outerShdw blurRad="38100" dist="19050" dir="2700000" algn="tl" rotWithShape="0">
                    <a:schemeClr val="dk1">
                      <a:alpha val="40000"/>
                    </a:schemeClr>
                  </a:outerShdw>
                </a:effectLst>
              </a:rPr>
              <a:t>从文中找出关键语句来印证</a:t>
            </a:r>
            <a:endParaRPr lang="zh-CN" altLang="en-US" sz="4000" b="1">
              <a:solidFill>
                <a:schemeClr val="accent2">
                  <a:lumMod val="60000"/>
                  <a:lumOff val="40000"/>
                </a:schemeClr>
              </a:solidFill>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图片1"/>
          <p:cNvPicPr>
            <a:picLocks noChangeAspect="1"/>
          </p:cNvPicPr>
          <p:nvPr/>
        </p:nvPicPr>
        <p:blipFill>
          <a:blip r:embed="rId1"/>
          <a:stretch>
            <a:fillRect/>
          </a:stretch>
        </p:blipFill>
        <p:spPr>
          <a:xfrm>
            <a:off x="5080" y="3581400"/>
            <a:ext cx="9144000" cy="3261360"/>
          </a:xfrm>
          <a:prstGeom prst="rect">
            <a:avLst/>
          </a:prstGeom>
        </p:spPr>
      </p:pic>
      <p:sp>
        <p:nvSpPr>
          <p:cNvPr id="2" name="文本框 4101"/>
          <p:cNvSpPr txBox="1"/>
          <p:nvPr/>
        </p:nvSpPr>
        <p:spPr>
          <a:xfrm>
            <a:off x="260350" y="836613"/>
            <a:ext cx="2151063" cy="584200"/>
          </a:xfrm>
          <a:prstGeom prst="rect">
            <a:avLst/>
          </a:prstGeom>
          <a:noFill/>
          <a:ln w="38100">
            <a:noFill/>
            <a:prstDash val="sysDash"/>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1" smtClean="0">
                <a:ln>
                  <a:noFill/>
                </a:ln>
                <a:solidFill>
                  <a:srgbClr val="FF0000"/>
                </a:solidFill>
                <a:effectLst/>
                <a:uLnTx/>
                <a:uFillTx/>
                <a:latin typeface="黑体" panose="02010609060101010101" pitchFamily="2" charset="-122"/>
                <a:ea typeface="黑体" panose="02010609060101010101" pitchFamily="2" charset="-122"/>
                <a:cs typeface="+mn-cs"/>
                <a:sym typeface="宋体" panose="02010600030101010101" pitchFamily="2" charset="-122"/>
              </a:rPr>
              <a:t>3.</a:t>
            </a:r>
            <a:r>
              <a:rPr kumimoji="0" lang="zh-CN" altLang="en-US" sz="3200" b="0" i="0" u="none" strike="noStrike" kern="1200" cap="none" spc="0" normalizeH="0" baseline="0" noProof="1" smtClean="0">
                <a:ln>
                  <a:noFill/>
                </a:ln>
                <a:solidFill>
                  <a:srgbClr val="FF0000"/>
                </a:solidFill>
                <a:effectLst/>
                <a:uLnTx/>
                <a:uFillTx/>
                <a:latin typeface="黑体" panose="02010609060101010101" pitchFamily="2" charset="-122"/>
                <a:ea typeface="黑体" panose="02010609060101010101" pitchFamily="2" charset="-122"/>
                <a:cs typeface="+mn-cs"/>
                <a:sym typeface="宋体" panose="02010600030101010101" pitchFamily="2" charset="-122"/>
              </a:rPr>
              <a:t>小 </a:t>
            </a:r>
            <a:r>
              <a:rPr kumimoji="0" lang="zh-CN" altLang="en-US" sz="3200" b="0" i="0" u="none" strike="noStrike" kern="1200" cap="none" spc="0" normalizeH="0" baseline="0" noProof="1">
                <a:ln>
                  <a:noFill/>
                </a:ln>
                <a:solidFill>
                  <a:srgbClr val="FF0000"/>
                </a:solidFill>
                <a:effectLst/>
                <a:uLnTx/>
                <a:uFillTx/>
                <a:latin typeface="黑体" panose="02010609060101010101" pitchFamily="2" charset="-122"/>
                <a:ea typeface="黑体" panose="02010609060101010101" pitchFamily="2" charset="-122"/>
                <a:cs typeface="+mn-cs"/>
                <a:sym typeface="宋体" panose="02010600030101010101" pitchFamily="2" charset="-122"/>
              </a:rPr>
              <a:t>结</a:t>
            </a:r>
            <a:endParaRPr kumimoji="0" lang="en-US" altLang="zh-CN" sz="3200" b="0" i="0" u="none" strike="noStrike" kern="1200" cap="none" spc="0" normalizeH="0" baseline="0" noProof="1">
              <a:ln>
                <a:noFill/>
              </a:ln>
              <a:solidFill>
                <a:srgbClr val="FF0000"/>
              </a:solidFill>
              <a:effectLst/>
              <a:uLnTx/>
              <a:uFillTx/>
              <a:latin typeface="黑体" panose="02010609060101010101" pitchFamily="2" charset="-122"/>
              <a:ea typeface="黑体" panose="02010609060101010101" pitchFamily="2" charset="-122"/>
              <a:cs typeface="+mn-cs"/>
              <a:sym typeface="宋体" panose="02010600030101010101" pitchFamily="2" charset="-122"/>
            </a:endParaRPr>
          </a:p>
        </p:txBody>
      </p:sp>
      <p:sp>
        <p:nvSpPr>
          <p:cNvPr id="3" name="文本框 6146"/>
          <p:cNvSpPr txBox="1"/>
          <p:nvPr/>
        </p:nvSpPr>
        <p:spPr>
          <a:xfrm>
            <a:off x="260350" y="1989138"/>
            <a:ext cx="8632825" cy="2308225"/>
          </a:xfrm>
          <a:prstGeom prst="rect">
            <a:avLst/>
          </a:prstGeom>
          <a:noFill/>
          <a:ln w="9525">
            <a:noFill/>
          </a:ln>
        </p:spPr>
        <p:txBody>
          <a:bodyPr anchor="t">
            <a:spAutoFit/>
          </a:bodyPr>
          <a:p>
            <a:pPr>
              <a:lnSpc>
                <a:spcPct val="150000"/>
              </a:lnSpc>
              <a:buFont typeface="Arial" panose="020B0604020202020204" pitchFamily="34" charset="0"/>
            </a:pPr>
            <a:r>
              <a:rPr lang="en-US" altLang="zh-CN" sz="3200" b="1" dirty="0">
                <a:latin typeface="宋体" panose="02010600030101010101" pitchFamily="2" charset="-122"/>
                <a:ea typeface="宋体" panose="02010600030101010101" pitchFamily="2" charset="-122"/>
              </a:rPr>
              <a:t>    </a:t>
            </a:r>
            <a:r>
              <a:rPr lang="zh-CN" altLang="en-US" sz="3200" b="1" dirty="0">
                <a:latin typeface="宋体" panose="02010600030101010101" pitchFamily="2" charset="-122"/>
                <a:ea typeface="宋体" panose="02010600030101010101" pitchFamily="2" charset="-122"/>
              </a:rPr>
              <a:t>本文具体地记叙了长征途中红军翻越老山界的经过，表现了中国工农红军克服困难、英勇顽强的斗志和革命乐观主义精神。</a:t>
            </a:r>
            <a:endParaRPr lang="zh-CN" altLang="en-US" sz="3200" b="1" dirty="0">
              <a:latin typeface="宋体" panose="02010600030101010101" pitchFamily="2" charset="-122"/>
              <a:ea typeface="宋体" panose="02010600030101010101" pitchFamily="2" charset="-122"/>
            </a:endParaRPr>
          </a:p>
        </p:txBody>
      </p:sp>
      <p:pic>
        <p:nvPicPr>
          <p:cNvPr id="16387" name="Picture 2" descr="http://p0.so.qhimgs1.com/bdr/_240_/t0184acc8b5c8e952dc.jpg"/>
          <p:cNvPicPr>
            <a:picLocks noChangeAspect="1"/>
          </p:cNvPicPr>
          <p:nvPr/>
        </p:nvPicPr>
        <p:blipFill>
          <a:blip r:embed="rId2">
            <a:clrChange>
              <a:clrFrom>
                <a:srgbClr val="FFFFFF"/>
              </a:clrFrom>
              <a:clrTo>
                <a:srgbClr val="FFFFFF">
                  <a:alpha val="0"/>
                </a:srgbClr>
              </a:clrTo>
            </a:clrChange>
          </a:blip>
          <a:stretch>
            <a:fillRect/>
          </a:stretch>
        </p:blipFill>
        <p:spPr>
          <a:xfrm>
            <a:off x="6372225" y="4724400"/>
            <a:ext cx="2384425" cy="1792288"/>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charRg st="0" end="5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4101"/>
          <p:cNvSpPr txBox="1"/>
          <p:nvPr/>
        </p:nvSpPr>
        <p:spPr>
          <a:xfrm>
            <a:off x="3486800" y="1489750"/>
            <a:ext cx="2160240" cy="646331"/>
          </a:xfrm>
          <a:prstGeom prst="rect">
            <a:avLst/>
          </a:prstGeom>
          <a:noFill/>
          <a:ln w="38100">
            <a:noFill/>
            <a:prstDash val="sysDash"/>
          </a:ln>
        </p:spPr>
        <p:style>
          <a:lnRef idx="2">
            <a:schemeClr val="accent2">
              <a:shade val="50000"/>
            </a:schemeClr>
          </a:lnRef>
          <a:fillRef idx="1">
            <a:schemeClr val="accent2"/>
          </a:fillRef>
          <a:effectRef idx="0">
            <a:schemeClr val="accent2"/>
          </a:effectRef>
          <a:fontRef idx="minor">
            <a:schemeClr val="lt1"/>
          </a:fontRef>
        </p:style>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黑体" panose="02010609060101010101" pitchFamily="2" charset="-122"/>
                <a:ea typeface="黑体" panose="02010609060101010101" pitchFamily="2" charset="-122"/>
                <a:cs typeface="+mn-cs"/>
                <a:sym typeface="宋体" panose="02010600030101010101" pitchFamily="2" charset="-122"/>
              </a:rPr>
              <a:t>细读品味</a:t>
            </a:r>
            <a:endParaRPr kumimoji="0" lang="zh-CN" altLang="en-US" sz="3600" b="1" i="0" u="none" strike="noStrike" kern="1200" cap="none" spc="0" normalizeH="0" baseline="0" noProof="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黑体" panose="02010609060101010101" pitchFamily="2" charset="-122"/>
              <a:ea typeface="黑体" panose="02010609060101010101" pitchFamily="2" charset="-122"/>
              <a:cs typeface="+mn-cs"/>
              <a:sym typeface="宋体" panose="02010600030101010101" pitchFamily="2" charset="-122"/>
            </a:endParaRPr>
          </a:p>
        </p:txBody>
      </p:sp>
      <p:sp>
        <p:nvSpPr>
          <p:cNvPr id="3" name="文本框 4101"/>
          <p:cNvSpPr txBox="1"/>
          <p:nvPr/>
        </p:nvSpPr>
        <p:spPr>
          <a:xfrm>
            <a:off x="250825" y="2204403"/>
            <a:ext cx="8632825" cy="1477963"/>
          </a:xfrm>
          <a:prstGeom prst="rect">
            <a:avLst/>
          </a:prstGeom>
          <a:noFill/>
          <a:ln w="38100">
            <a:noFill/>
            <a:prstDash val="sysDash"/>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000" b="0" i="0" u="none" strike="noStrike" kern="1200" cap="none" spc="0" normalizeH="0" baseline="0" noProof="1" smtClean="0">
                <a:ln>
                  <a:noFill/>
                </a:ln>
                <a:solidFill>
                  <a:srgbClr val="FF0000"/>
                </a:solidFill>
                <a:effectLst/>
                <a:uLnTx/>
                <a:uFillTx/>
                <a:latin typeface="黑体" panose="02010609060101010101" pitchFamily="2" charset="-122"/>
                <a:ea typeface="黑体" panose="02010609060101010101" pitchFamily="2" charset="-122"/>
                <a:cs typeface="+mn-cs"/>
                <a:sym typeface="宋体" panose="02010600030101010101" pitchFamily="2" charset="-122"/>
              </a:rPr>
              <a:t>   1.</a:t>
            </a:r>
            <a:r>
              <a:rPr kumimoji="0" lang="zh-CN" altLang="en-US" sz="3000" b="0" i="0" u="none" strike="noStrike" kern="1200" cap="none" spc="0" normalizeH="0" baseline="0" noProof="1">
                <a:ln>
                  <a:noFill/>
                </a:ln>
                <a:solidFill>
                  <a:srgbClr val="FF0000"/>
                </a:solidFill>
                <a:effectLst/>
                <a:uLnTx/>
                <a:uFillTx/>
                <a:latin typeface="黑体" panose="02010609060101010101" pitchFamily="2" charset="-122"/>
                <a:ea typeface="黑体" panose="02010609060101010101" pitchFamily="2" charset="-122"/>
                <a:cs typeface="+mn-cs"/>
                <a:sym typeface="宋体" panose="02010600030101010101" pitchFamily="2" charset="-122"/>
              </a:rPr>
              <a:t>课文写红军翻越老山界，为什么用了不少笔墨写有关瑶民大嫂的事情？她的思想感情经历了怎样一个过程？为什么会有这样的变化？</a:t>
            </a:r>
            <a:endParaRPr kumimoji="0" lang="en-US" altLang="zh-CN" sz="3000" b="0" i="0" u="none" strike="noStrike" kern="1200" cap="none" spc="0" normalizeH="0" baseline="0" noProof="1">
              <a:ln>
                <a:noFill/>
              </a:ln>
              <a:solidFill>
                <a:srgbClr val="FF0000"/>
              </a:solidFill>
              <a:effectLst/>
              <a:uLnTx/>
              <a:uFillTx/>
              <a:latin typeface="黑体" panose="02010609060101010101" pitchFamily="2" charset="-122"/>
              <a:ea typeface="黑体" panose="02010609060101010101" pitchFamily="2" charset="-122"/>
              <a:cs typeface="+mn-cs"/>
              <a:sym typeface="宋体" panose="02010600030101010101" pitchFamily="2" charset="-122"/>
            </a:endParaRPr>
          </a:p>
        </p:txBody>
      </p:sp>
      <p:sp>
        <p:nvSpPr>
          <p:cNvPr id="4" name="文本框 6146"/>
          <p:cNvSpPr txBox="1"/>
          <p:nvPr/>
        </p:nvSpPr>
        <p:spPr>
          <a:xfrm>
            <a:off x="250825" y="4196715"/>
            <a:ext cx="8632825" cy="2060575"/>
          </a:xfrm>
          <a:prstGeom prst="rect">
            <a:avLst/>
          </a:prstGeom>
          <a:noFill/>
          <a:ln w="9525">
            <a:noFill/>
          </a:ln>
        </p:spPr>
        <p:txBody>
          <a:bodyPr anchor="t">
            <a:spAutoFit/>
          </a:bodyPr>
          <a:p>
            <a:pPr>
              <a:lnSpc>
                <a:spcPct val="150000"/>
              </a:lnSpc>
              <a:buFont typeface="Arial" panose="020B0604020202020204" pitchFamily="34" charset="0"/>
            </a:pPr>
            <a:r>
              <a:rPr lang="zh-CN" altLang="en-US" sz="3000" b="1" dirty="0">
                <a:solidFill>
                  <a:srgbClr val="FF0000"/>
                </a:solidFill>
                <a:latin typeface="宋体" panose="02010600030101010101" pitchFamily="2" charset="-122"/>
                <a:ea typeface="宋体" panose="02010600030101010101" pitchFamily="2" charset="-122"/>
              </a:rPr>
              <a:t>【提示】</a:t>
            </a:r>
            <a:r>
              <a:rPr lang="zh-CN" altLang="en-US" sz="3000" b="1" dirty="0">
                <a:latin typeface="宋体" panose="02010600030101010101" pitchFamily="2" charset="-122"/>
                <a:ea typeface="宋体" panose="02010600030101010101" pitchFamily="2" charset="-122"/>
              </a:rPr>
              <a:t>瑶民原来受反动军阀的欺压，对反动军队怕透了，听说部队过境， 男人“按着习惯”躲藏起来，因此，红军只遇到大嫂母女俩。</a:t>
            </a:r>
            <a:endParaRPr lang="zh-CN" altLang="en-US" sz="3000" b="1" dirty="0">
              <a:latin typeface="宋体" panose="02010600030101010101" pitchFamily="2" charset="-122"/>
              <a:ea typeface="宋体" panose="02010600030101010101" pitchFamily="2" charset="-122"/>
            </a:endParaRPr>
          </a:p>
        </p:txBody>
      </p:sp>
      <p:grpSp>
        <p:nvGrpSpPr>
          <p:cNvPr id="10242" name="Group 2"/>
          <p:cNvGrpSpPr/>
          <p:nvPr/>
        </p:nvGrpSpPr>
        <p:grpSpPr>
          <a:xfrm>
            <a:off x="97790" y="262890"/>
            <a:ext cx="5879465" cy="700088"/>
            <a:chOff x="138" y="461"/>
            <a:chExt cx="1461" cy="441"/>
          </a:xfrm>
        </p:grpSpPr>
        <p:pic>
          <p:nvPicPr>
            <p:cNvPr id="10243" name="Picture 3" descr="未标题-1"/>
            <p:cNvPicPr>
              <a:picLocks noChangeAspect="1"/>
            </p:cNvPicPr>
            <p:nvPr/>
          </p:nvPicPr>
          <p:blipFill>
            <a:blip r:embed="rId1"/>
            <a:stretch>
              <a:fillRect/>
            </a:stretch>
          </p:blipFill>
          <p:spPr>
            <a:xfrm>
              <a:off x="138" y="461"/>
              <a:ext cx="1461" cy="441"/>
            </a:xfrm>
            <a:prstGeom prst="rect">
              <a:avLst/>
            </a:prstGeom>
            <a:noFill/>
            <a:ln w="9525">
              <a:noFill/>
            </a:ln>
          </p:spPr>
        </p:pic>
        <p:sp>
          <p:nvSpPr>
            <p:cNvPr id="10244" name="文本框 2"/>
            <p:cNvSpPr txBox="1"/>
            <p:nvPr/>
          </p:nvSpPr>
          <p:spPr>
            <a:xfrm>
              <a:off x="476" y="509"/>
              <a:ext cx="1080" cy="329"/>
            </a:xfrm>
            <a:prstGeom prst="rect">
              <a:avLst/>
            </a:prstGeom>
            <a:noFill/>
            <a:ln w="9525">
              <a:noFill/>
            </a:ln>
          </p:spPr>
          <p:txBody>
            <a:bodyPr anchor="t">
              <a:spAutoFit/>
            </a:bodyPr>
            <a:p>
              <a:pPr algn="ctr">
                <a:buFont typeface="Arial" panose="020B0604020202020204" pitchFamily="34" charset="0"/>
              </a:pPr>
              <a:r>
                <a:rPr lang="zh-CN" altLang="en-US" sz="2800" b="1" dirty="0">
                  <a:solidFill>
                    <a:srgbClr val="0099CC"/>
                  </a:solidFill>
                  <a:latin typeface="黑体" panose="02010609060101010101" pitchFamily="2" charset="-122"/>
                  <a:ea typeface="黑体" panose="02010609060101010101" pitchFamily="2" charset="-122"/>
                </a:rPr>
                <a:t>三、分层训练，巩固提高</a:t>
              </a:r>
              <a:endParaRPr lang="zh-CN" altLang="en-US" sz="2800" b="1" dirty="0">
                <a:solidFill>
                  <a:srgbClr val="0099CC"/>
                </a:solidFill>
                <a:latin typeface="黑体" panose="02010609060101010101" pitchFamily="2" charset="-122"/>
                <a:ea typeface="黑体" panose="0201060906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charRg st="0" end="6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descr="图片1"/>
          <p:cNvPicPr>
            <a:picLocks noChangeAspect="1"/>
          </p:cNvPicPr>
          <p:nvPr/>
        </p:nvPicPr>
        <p:blipFill>
          <a:blip r:embed="rId1"/>
          <a:stretch>
            <a:fillRect/>
          </a:stretch>
        </p:blipFill>
        <p:spPr>
          <a:xfrm>
            <a:off x="5080" y="3581400"/>
            <a:ext cx="9144000" cy="3261360"/>
          </a:xfrm>
          <a:prstGeom prst="rect">
            <a:avLst/>
          </a:prstGeom>
        </p:spPr>
      </p:pic>
      <p:sp>
        <p:nvSpPr>
          <p:cNvPr id="2" name="文本框 6146"/>
          <p:cNvSpPr txBox="1"/>
          <p:nvPr/>
        </p:nvSpPr>
        <p:spPr>
          <a:xfrm>
            <a:off x="260350" y="1484313"/>
            <a:ext cx="8632825" cy="3048000"/>
          </a:xfrm>
          <a:prstGeom prst="rect">
            <a:avLst/>
          </a:prstGeom>
          <a:noFill/>
          <a:ln w="9525">
            <a:noFill/>
          </a:ln>
        </p:spPr>
        <p:txBody>
          <a:bodyPr anchor="t">
            <a:spAutoFit/>
          </a:bodyPr>
          <a:p>
            <a:pPr>
              <a:lnSpc>
                <a:spcPct val="150000"/>
              </a:lnSpc>
              <a:buFont typeface="Arial" panose="020B0604020202020204" pitchFamily="34" charset="0"/>
            </a:pPr>
            <a:r>
              <a:rPr lang="en-US" altLang="zh-CN" sz="3200" b="1" dirty="0">
                <a:latin typeface="宋体" panose="02010600030101010101" pitchFamily="2" charset="-122"/>
                <a:ea typeface="宋体" panose="02010600030101010101" pitchFamily="2" charset="-122"/>
              </a:rPr>
              <a:t>    </a:t>
            </a:r>
            <a:r>
              <a:rPr lang="zh-CN" altLang="en-US" sz="3200" b="1" dirty="0">
                <a:solidFill>
                  <a:srgbClr val="FF0000"/>
                </a:solidFill>
                <a:latin typeface="宋体" panose="02010600030101010101" pitchFamily="2" charset="-122"/>
                <a:ea typeface="宋体" panose="02010600030101010101" pitchFamily="2" charset="-122"/>
              </a:rPr>
              <a:t>惊惶</a:t>
            </a:r>
            <a:r>
              <a:rPr lang="en-US" altLang="zh-CN" sz="3200" b="1" dirty="0">
                <a:solidFill>
                  <a:srgbClr val="FF0000"/>
                </a:solidFill>
                <a:latin typeface="宋体" panose="02010600030101010101" pitchFamily="2" charset="-122"/>
                <a:ea typeface="宋体" panose="02010600030101010101" pitchFamily="2" charset="-122"/>
              </a:rPr>
              <a:t>——</a:t>
            </a:r>
            <a:r>
              <a:rPr lang="zh-CN" altLang="en-US" sz="3200" b="1" dirty="0">
                <a:solidFill>
                  <a:srgbClr val="FF0000"/>
                </a:solidFill>
                <a:latin typeface="宋体" panose="02010600030101010101" pitchFamily="2" charset="-122"/>
                <a:ea typeface="宋体" panose="02010600030101010101" pitchFamily="2" charset="-122"/>
              </a:rPr>
              <a:t>哭</a:t>
            </a:r>
            <a:r>
              <a:rPr lang="en-US" altLang="zh-CN" sz="3200" b="1" dirty="0">
                <a:solidFill>
                  <a:srgbClr val="FF0000"/>
                </a:solidFill>
                <a:latin typeface="宋体" panose="02010600030101010101" pitchFamily="2" charset="-122"/>
                <a:ea typeface="宋体" panose="02010600030101010101" pitchFamily="2" charset="-122"/>
              </a:rPr>
              <a:t>——</a:t>
            </a:r>
            <a:r>
              <a:rPr lang="zh-CN" altLang="en-US" sz="3200" b="1" dirty="0">
                <a:solidFill>
                  <a:srgbClr val="FF0000"/>
                </a:solidFill>
                <a:latin typeface="宋体" panose="02010600030101010101" pitchFamily="2" charset="-122"/>
                <a:ea typeface="宋体" panose="02010600030101010101" pitchFamily="2" charset="-122"/>
              </a:rPr>
              <a:t>欢喜；</a:t>
            </a:r>
            <a:endParaRPr lang="zh-CN" altLang="en-US" sz="3200" b="1" dirty="0">
              <a:solidFill>
                <a:srgbClr val="FF0000"/>
              </a:solidFill>
              <a:latin typeface="宋体" panose="02010600030101010101" pitchFamily="2" charset="-122"/>
              <a:ea typeface="宋体" panose="02010600030101010101" pitchFamily="2" charset="-122"/>
            </a:endParaRPr>
          </a:p>
          <a:p>
            <a:pPr>
              <a:lnSpc>
                <a:spcPct val="150000"/>
              </a:lnSpc>
              <a:buFont typeface="Arial" panose="020B0604020202020204" pitchFamily="34" charset="0"/>
            </a:pPr>
            <a:r>
              <a:rPr lang="zh-CN" altLang="en-US" sz="3200" b="1" dirty="0">
                <a:latin typeface="宋体" panose="02010600030101010101" pitchFamily="2" charset="-122"/>
                <a:ea typeface="宋体" panose="02010600030101010101" pitchFamily="2" charset="-122"/>
              </a:rPr>
              <a:t>    这个过程，显示了红军是为人民谋福利的军队。说明红军不但是战斗队，也是宣传队和播种机。从一个侧面丰富了课文的中心意思。</a:t>
            </a:r>
            <a:endParaRPr lang="zh-CN" altLang="en-US" sz="3200" b="1" dirty="0">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charRg st="0" end="1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charRg st="15" end="7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图片1"/>
          <p:cNvPicPr>
            <a:picLocks noChangeAspect="1"/>
          </p:cNvPicPr>
          <p:nvPr/>
        </p:nvPicPr>
        <p:blipFill>
          <a:blip r:embed="rId1"/>
          <a:stretch>
            <a:fillRect/>
          </a:stretch>
        </p:blipFill>
        <p:spPr>
          <a:xfrm>
            <a:off x="5080" y="3581400"/>
            <a:ext cx="9144000" cy="3261360"/>
          </a:xfrm>
          <a:prstGeom prst="rect">
            <a:avLst/>
          </a:prstGeom>
        </p:spPr>
      </p:pic>
      <p:sp>
        <p:nvSpPr>
          <p:cNvPr id="2" name="文本框 4101"/>
          <p:cNvSpPr txBox="1"/>
          <p:nvPr/>
        </p:nvSpPr>
        <p:spPr>
          <a:xfrm>
            <a:off x="260350" y="760413"/>
            <a:ext cx="8632825" cy="1939925"/>
          </a:xfrm>
          <a:prstGeom prst="rect">
            <a:avLst/>
          </a:prstGeom>
          <a:noFill/>
          <a:ln w="38100">
            <a:noFill/>
            <a:prstDash val="sysDash"/>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000" b="0" i="0" u="none" strike="noStrike" kern="1200" cap="none" spc="0" normalizeH="0" baseline="0" noProof="1" smtClean="0">
                <a:ln>
                  <a:noFill/>
                </a:ln>
                <a:solidFill>
                  <a:srgbClr val="FF0000"/>
                </a:solidFill>
                <a:effectLst/>
                <a:uLnTx/>
                <a:uFillTx/>
                <a:latin typeface="黑体" panose="02010609060101010101" pitchFamily="2" charset="-122"/>
                <a:ea typeface="黑体" panose="02010609060101010101" pitchFamily="2" charset="-122"/>
                <a:cs typeface="+mn-cs"/>
                <a:sym typeface="宋体" panose="02010600030101010101" pitchFamily="2" charset="-122"/>
              </a:rPr>
              <a:t>   2.</a:t>
            </a:r>
            <a:r>
              <a:rPr kumimoji="0" lang="zh-CN" altLang="en-US" sz="3000" b="0" i="0" u="none" strike="noStrike" kern="1200" cap="none" spc="0" normalizeH="0" baseline="0" noProof="1">
                <a:ln>
                  <a:noFill/>
                </a:ln>
                <a:solidFill>
                  <a:srgbClr val="FF0000"/>
                </a:solidFill>
                <a:effectLst/>
                <a:uLnTx/>
                <a:uFillTx/>
                <a:latin typeface="黑体" panose="02010609060101010101" pitchFamily="2" charset="-122"/>
                <a:ea typeface="黑体" panose="02010609060101010101" pitchFamily="2" charset="-122"/>
                <a:cs typeface="+mn-cs"/>
                <a:sym typeface="宋体" panose="02010600030101010101" pitchFamily="2" charset="-122"/>
              </a:rPr>
              <a:t>红军翻越老山界，本来是一件极其艰苦的事情，可文中的许多景物描写却</a:t>
            </a:r>
            <a:r>
              <a:rPr kumimoji="0" lang="zh-CN" altLang="en-US" sz="3000" b="0" i="0" u="none" strike="noStrike" kern="1200" cap="none" spc="0" normalizeH="0" baseline="0" noProof="1" smtClean="0">
                <a:ln>
                  <a:noFill/>
                </a:ln>
                <a:solidFill>
                  <a:srgbClr val="FF0000"/>
                </a:solidFill>
                <a:effectLst/>
                <a:uLnTx/>
                <a:uFillTx/>
                <a:latin typeface="黑体" panose="02010609060101010101" pitchFamily="2" charset="-122"/>
                <a:ea typeface="黑体" panose="02010609060101010101" pitchFamily="2" charset="-122"/>
                <a:cs typeface="+mn-cs"/>
                <a:sym typeface="宋体" panose="02010600030101010101" pitchFamily="2" charset="-122"/>
              </a:rPr>
              <a:t>十分</a:t>
            </a:r>
            <a:r>
              <a:rPr kumimoji="0" lang="zh-CN" altLang="en-US" sz="3000" b="0" i="0" u="none" strike="noStrike" kern="1200" cap="none" spc="0" normalizeH="0" baseline="0" noProof="1">
                <a:ln>
                  <a:noFill/>
                </a:ln>
                <a:solidFill>
                  <a:srgbClr val="FF0000"/>
                </a:solidFill>
                <a:effectLst/>
                <a:uLnTx/>
                <a:uFillTx/>
                <a:latin typeface="黑体" panose="02010609060101010101" pitchFamily="2" charset="-122"/>
                <a:ea typeface="黑体" panose="02010609060101010101" pitchFamily="2" charset="-122"/>
                <a:cs typeface="+mn-cs"/>
                <a:sym typeface="宋体" panose="02010600030101010101" pitchFamily="2" charset="-122"/>
              </a:rPr>
              <a:t>优美，表达的感情也非常细腻，请找出登山过程中的三处景物描写，体会其表达效果。</a:t>
            </a:r>
            <a:endParaRPr kumimoji="0" lang="en-US" altLang="zh-CN" sz="3000" b="0" i="0" u="none" strike="noStrike" kern="1200" cap="none" spc="0" normalizeH="0" baseline="0" noProof="1">
              <a:ln>
                <a:noFill/>
              </a:ln>
              <a:solidFill>
                <a:srgbClr val="FF0000"/>
              </a:solidFill>
              <a:effectLst/>
              <a:uLnTx/>
              <a:uFillTx/>
              <a:latin typeface="黑体" panose="02010609060101010101" pitchFamily="2" charset="-122"/>
              <a:ea typeface="黑体" panose="02010609060101010101" pitchFamily="2" charset="-122"/>
              <a:cs typeface="+mn-cs"/>
              <a:sym typeface="宋体" panose="02010600030101010101" pitchFamily="2" charset="-122"/>
            </a:endParaRPr>
          </a:p>
        </p:txBody>
      </p:sp>
      <p:sp>
        <p:nvSpPr>
          <p:cNvPr id="3" name="文本框 6146"/>
          <p:cNvSpPr txBox="1"/>
          <p:nvPr/>
        </p:nvSpPr>
        <p:spPr>
          <a:xfrm>
            <a:off x="1692275" y="3065463"/>
            <a:ext cx="5400675" cy="2308225"/>
          </a:xfrm>
          <a:prstGeom prst="rect">
            <a:avLst/>
          </a:prstGeom>
          <a:noFill/>
          <a:ln w="9525">
            <a:noFill/>
          </a:ln>
        </p:spPr>
        <p:txBody>
          <a:bodyPr anchor="t">
            <a:spAutoFit/>
          </a:bodyPr>
          <a:p>
            <a:pPr>
              <a:lnSpc>
                <a:spcPct val="150000"/>
              </a:lnSpc>
              <a:buFont typeface="Arial" panose="020B0604020202020204" pitchFamily="34" charset="0"/>
            </a:pPr>
            <a:r>
              <a:rPr lang="zh-CN" altLang="en-US" sz="3200" b="1" dirty="0">
                <a:latin typeface="宋体" panose="02010600030101010101" pitchFamily="2" charset="-122"/>
                <a:ea typeface="宋体" panose="02010600030101010101" pitchFamily="2" charset="-122"/>
              </a:rPr>
              <a:t>（</a:t>
            </a:r>
            <a:r>
              <a:rPr lang="en-US" altLang="zh-CN" sz="3200" b="1" dirty="0">
                <a:latin typeface="宋体" panose="02010600030101010101" pitchFamily="2" charset="-122"/>
                <a:ea typeface="宋体" panose="02010600030101010101" pitchFamily="2" charset="-122"/>
              </a:rPr>
              <a:t>1</a:t>
            </a:r>
            <a:r>
              <a:rPr lang="zh-CN" altLang="en-US" sz="3200" b="1" dirty="0">
                <a:latin typeface="宋体" panose="02010600030101010101" pitchFamily="2" charset="-122"/>
                <a:ea typeface="宋体" panose="02010600030101010101" pitchFamily="2" charset="-122"/>
              </a:rPr>
              <a:t>）夜晚翻山的部分；</a:t>
            </a:r>
            <a:endParaRPr lang="zh-CN" altLang="en-US" sz="3200" b="1" dirty="0">
              <a:latin typeface="宋体" panose="02010600030101010101" pitchFamily="2" charset="-122"/>
              <a:ea typeface="宋体" panose="02010600030101010101" pitchFamily="2" charset="-122"/>
            </a:endParaRPr>
          </a:p>
          <a:p>
            <a:pPr>
              <a:lnSpc>
                <a:spcPct val="150000"/>
              </a:lnSpc>
              <a:buFont typeface="Arial" panose="020B0604020202020204" pitchFamily="34" charset="0"/>
            </a:pPr>
            <a:r>
              <a:rPr lang="zh-CN" altLang="en-US" sz="3200" b="1" dirty="0">
                <a:latin typeface="宋体" panose="02010600030101010101" pitchFamily="2" charset="-122"/>
                <a:ea typeface="宋体" panose="02010600030101010101" pitchFamily="2" charset="-122"/>
              </a:rPr>
              <a:t>（</a:t>
            </a:r>
            <a:r>
              <a:rPr lang="en-US" altLang="zh-CN" sz="3200" b="1" dirty="0">
                <a:latin typeface="宋体" panose="02010600030101010101" pitchFamily="2" charset="-122"/>
                <a:ea typeface="宋体" panose="02010600030101010101" pitchFamily="2" charset="-122"/>
              </a:rPr>
              <a:t>2</a:t>
            </a:r>
            <a:r>
              <a:rPr lang="zh-CN" altLang="en-US" sz="3200" b="1" dirty="0">
                <a:latin typeface="宋体" panose="02010600030101010101" pitchFamily="2" charset="-122"/>
                <a:ea typeface="宋体" panose="02010600030101010101" pitchFamily="2" charset="-122"/>
              </a:rPr>
              <a:t>）半夜露宿山上的部分；</a:t>
            </a:r>
            <a:endParaRPr lang="zh-CN" altLang="en-US" sz="3200" b="1" dirty="0">
              <a:latin typeface="宋体" panose="02010600030101010101" pitchFamily="2" charset="-122"/>
              <a:ea typeface="宋体" panose="02010600030101010101" pitchFamily="2" charset="-122"/>
            </a:endParaRPr>
          </a:p>
          <a:p>
            <a:pPr>
              <a:lnSpc>
                <a:spcPct val="150000"/>
              </a:lnSpc>
              <a:buFont typeface="Arial" panose="020B0604020202020204" pitchFamily="34" charset="0"/>
            </a:pPr>
            <a:r>
              <a:rPr lang="zh-CN" altLang="en-US" sz="3200" b="1" dirty="0">
                <a:latin typeface="宋体" panose="02010600030101010101" pitchFamily="2" charset="-122"/>
                <a:ea typeface="宋体" panose="02010600030101010101" pitchFamily="2" charset="-122"/>
              </a:rPr>
              <a:t>（</a:t>
            </a:r>
            <a:r>
              <a:rPr lang="en-US" altLang="zh-CN" sz="3200" b="1" dirty="0">
                <a:latin typeface="宋体" panose="02010600030101010101" pitchFamily="2" charset="-122"/>
                <a:ea typeface="宋体" panose="02010600030101010101" pitchFamily="2" charset="-122"/>
              </a:rPr>
              <a:t>3</a:t>
            </a:r>
            <a:r>
              <a:rPr lang="zh-CN" altLang="en-US" sz="3200" b="1" dirty="0">
                <a:latin typeface="宋体" panose="02010600030101010101" pitchFamily="2" charset="-122"/>
                <a:ea typeface="宋体" panose="02010600030101010101" pitchFamily="2" charset="-122"/>
              </a:rPr>
              <a:t>）下山部分。</a:t>
            </a:r>
            <a:endParaRPr lang="zh-CN" altLang="en-US" sz="3200" b="1" dirty="0">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charRg st="0" end="1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charRg st="12" end="2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charRg st="26" end="3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图片1"/>
          <p:cNvPicPr>
            <a:picLocks noChangeAspect="1"/>
          </p:cNvPicPr>
          <p:nvPr/>
        </p:nvPicPr>
        <p:blipFill>
          <a:blip r:embed="rId1"/>
          <a:stretch>
            <a:fillRect/>
          </a:stretch>
        </p:blipFill>
        <p:spPr>
          <a:xfrm>
            <a:off x="5080" y="3581400"/>
            <a:ext cx="9144000" cy="3261360"/>
          </a:xfrm>
          <a:prstGeom prst="rect">
            <a:avLst/>
          </a:prstGeom>
        </p:spPr>
      </p:pic>
      <p:sp>
        <p:nvSpPr>
          <p:cNvPr id="20481" name="矩形 2"/>
          <p:cNvSpPr/>
          <p:nvPr/>
        </p:nvSpPr>
        <p:spPr>
          <a:xfrm>
            <a:off x="250825" y="657225"/>
            <a:ext cx="8642350" cy="1708150"/>
          </a:xfrm>
          <a:prstGeom prst="rect">
            <a:avLst/>
          </a:prstGeom>
          <a:noFill/>
          <a:ln w="9525">
            <a:noFill/>
          </a:ln>
        </p:spPr>
        <p:txBody>
          <a:bodyPr anchor="t">
            <a:spAutoFit/>
          </a:bodyPr>
          <a:p>
            <a:pPr>
              <a:buFont typeface="Arial" panose="020B0604020202020204" pitchFamily="34" charset="0"/>
            </a:pPr>
            <a:r>
              <a:rPr lang="zh-CN" altLang="en-US" sz="3000" dirty="0">
                <a:solidFill>
                  <a:srgbClr val="FF0000"/>
                </a:solidFill>
                <a:latin typeface="黑体" panose="02010609060101010101" pitchFamily="2" charset="-122"/>
                <a:ea typeface="黑体" panose="02010609060101010101" pitchFamily="2" charset="-122"/>
              </a:rPr>
              <a:t>【</a:t>
            </a:r>
            <a:r>
              <a:rPr lang="en-US" altLang="zh-CN" sz="3000" dirty="0">
                <a:solidFill>
                  <a:srgbClr val="FF0000"/>
                </a:solidFill>
                <a:latin typeface="黑体" panose="02010609060101010101" pitchFamily="2" charset="-122"/>
                <a:ea typeface="黑体" panose="02010609060101010101" pitchFamily="2" charset="-122"/>
              </a:rPr>
              <a:t>1</a:t>
            </a:r>
            <a:r>
              <a:rPr lang="zh-CN" altLang="en-US" sz="3000" dirty="0">
                <a:solidFill>
                  <a:srgbClr val="FF0000"/>
                </a:solidFill>
                <a:latin typeface="黑体" panose="02010609060101010101" pitchFamily="2" charset="-122"/>
                <a:ea typeface="黑体" panose="02010609060101010101" pitchFamily="2" charset="-122"/>
              </a:rPr>
              <a:t>】夜晚翻山的部分。</a:t>
            </a:r>
            <a:endParaRPr lang="zh-CN" altLang="en-US" sz="3000" dirty="0">
              <a:solidFill>
                <a:srgbClr val="FF0000"/>
              </a:solidFill>
              <a:latin typeface="黑体" panose="02010609060101010101" pitchFamily="2" charset="-122"/>
              <a:ea typeface="黑体" panose="02010609060101010101" pitchFamily="2" charset="-122"/>
            </a:endParaRPr>
          </a:p>
          <a:p>
            <a:pPr>
              <a:spcBef>
                <a:spcPts val="1800"/>
              </a:spcBef>
              <a:buFont typeface="Arial" panose="020B0604020202020204" pitchFamily="34" charset="0"/>
            </a:pPr>
            <a:r>
              <a:rPr lang="zh-CN" altLang="en-US" sz="3000" dirty="0">
                <a:solidFill>
                  <a:srgbClr val="FF0000"/>
                </a:solidFill>
                <a:latin typeface="黑体" panose="02010609060101010101" pitchFamily="2" charset="-122"/>
                <a:ea typeface="黑体" panose="02010609060101010101" pitchFamily="2" charset="-122"/>
              </a:rPr>
              <a:t>（“满天都是星光”一段，“在之字拐的路上一步一步的上去”一段。）</a:t>
            </a:r>
            <a:endParaRPr lang="zh-CN" altLang="en-US" sz="3000" dirty="0">
              <a:solidFill>
                <a:srgbClr val="FF0000"/>
              </a:solidFill>
              <a:latin typeface="黑体" panose="02010609060101010101" pitchFamily="2" charset="-122"/>
              <a:ea typeface="黑体" panose="02010609060101010101" pitchFamily="2" charset="-122"/>
            </a:endParaRPr>
          </a:p>
        </p:txBody>
      </p:sp>
      <p:sp>
        <p:nvSpPr>
          <p:cNvPr id="4" name="矩形 3"/>
          <p:cNvSpPr/>
          <p:nvPr/>
        </p:nvSpPr>
        <p:spPr>
          <a:xfrm>
            <a:off x="260350" y="3082925"/>
            <a:ext cx="8632825" cy="1570038"/>
          </a:xfrm>
          <a:prstGeom prst="rect">
            <a:avLst/>
          </a:prstGeom>
          <a:noFill/>
          <a:ln w="9525">
            <a:noFill/>
          </a:ln>
        </p:spPr>
        <p:txBody>
          <a:bodyPr anchor="t">
            <a:spAutoFit/>
          </a:bodyPr>
          <a:p>
            <a:pPr>
              <a:lnSpc>
                <a:spcPct val="150000"/>
              </a:lnSpc>
              <a:buFont typeface="Arial" panose="020B0604020202020204" pitchFamily="34" charset="0"/>
            </a:pPr>
            <a:r>
              <a:rPr lang="zh-CN" altLang="zh-CN" sz="3200" b="1" dirty="0">
                <a:latin typeface="宋体" panose="02010600030101010101" pitchFamily="2" charset="-122"/>
                <a:ea typeface="宋体" panose="02010600030101010101" pitchFamily="2" charset="-122"/>
              </a:rPr>
              <a:t>景物描写作用：体现了革命英雄主义精神和革命乐观主义精神。</a:t>
            </a:r>
            <a:endParaRPr lang="zh-CN" altLang="zh-CN" sz="3200" b="1" dirty="0">
              <a:latin typeface="宋体" panose="02010600030101010101" pitchFamily="2" charset="-122"/>
              <a:ea typeface="宋体" panose="02010600030101010101" pitchFamily="2" charset="-122"/>
            </a:endParaRPr>
          </a:p>
        </p:txBody>
      </p:sp>
      <p:pic>
        <p:nvPicPr>
          <p:cNvPr id="20483" name="Picture 2" descr="http://p0.so.qhimgs1.com/bdr/_240_/t0184acc8b5c8e952dc.jpg"/>
          <p:cNvPicPr>
            <a:picLocks noChangeAspect="1"/>
          </p:cNvPicPr>
          <p:nvPr/>
        </p:nvPicPr>
        <p:blipFill>
          <a:blip r:embed="rId2">
            <a:clrChange>
              <a:clrFrom>
                <a:srgbClr val="FFFFFF"/>
              </a:clrFrom>
              <a:clrTo>
                <a:srgbClr val="FFFFFF">
                  <a:alpha val="0"/>
                </a:srgbClr>
              </a:clrTo>
            </a:clrChange>
          </a:blip>
          <a:stretch>
            <a:fillRect/>
          </a:stretch>
        </p:blipFill>
        <p:spPr>
          <a:xfrm>
            <a:off x="6372225" y="4683125"/>
            <a:ext cx="2384425" cy="17907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图片1"/>
          <p:cNvPicPr>
            <a:picLocks noChangeAspect="1"/>
          </p:cNvPicPr>
          <p:nvPr/>
        </p:nvPicPr>
        <p:blipFill>
          <a:blip r:embed="rId1"/>
          <a:stretch>
            <a:fillRect/>
          </a:stretch>
        </p:blipFill>
        <p:spPr>
          <a:xfrm>
            <a:off x="5080" y="3581400"/>
            <a:ext cx="9144000" cy="3261360"/>
          </a:xfrm>
          <a:prstGeom prst="rect">
            <a:avLst/>
          </a:prstGeom>
        </p:spPr>
      </p:pic>
      <p:sp>
        <p:nvSpPr>
          <p:cNvPr id="20481" name="矩形 2"/>
          <p:cNvSpPr/>
          <p:nvPr/>
        </p:nvSpPr>
        <p:spPr>
          <a:xfrm>
            <a:off x="250825" y="657225"/>
            <a:ext cx="8642350" cy="1708150"/>
          </a:xfrm>
          <a:prstGeom prst="rect">
            <a:avLst/>
          </a:prstGeom>
          <a:noFill/>
          <a:ln w="9525">
            <a:noFill/>
          </a:ln>
        </p:spPr>
        <p:txBody>
          <a:bodyPr anchor="t">
            <a:spAutoFit/>
          </a:bodyPr>
          <a:p>
            <a:pPr>
              <a:buFont typeface="Arial" panose="020B0604020202020204" pitchFamily="34" charset="0"/>
            </a:pPr>
            <a:r>
              <a:rPr lang="zh-CN" altLang="en-US" sz="3000" dirty="0">
                <a:solidFill>
                  <a:srgbClr val="FF0000"/>
                </a:solidFill>
                <a:latin typeface="黑体" panose="02010609060101010101" pitchFamily="2" charset="-122"/>
                <a:ea typeface="黑体" panose="02010609060101010101" pitchFamily="2" charset="-122"/>
              </a:rPr>
              <a:t>【</a:t>
            </a:r>
            <a:r>
              <a:rPr lang="en-US" altLang="zh-CN" sz="3000" dirty="0">
                <a:solidFill>
                  <a:srgbClr val="FF0000"/>
                </a:solidFill>
                <a:latin typeface="黑体" panose="02010609060101010101" pitchFamily="2" charset="-122"/>
                <a:ea typeface="黑体" panose="02010609060101010101" pitchFamily="2" charset="-122"/>
              </a:rPr>
              <a:t>1</a:t>
            </a:r>
            <a:r>
              <a:rPr lang="zh-CN" altLang="en-US" sz="3000" dirty="0">
                <a:solidFill>
                  <a:srgbClr val="FF0000"/>
                </a:solidFill>
                <a:latin typeface="黑体" panose="02010609060101010101" pitchFamily="2" charset="-122"/>
                <a:ea typeface="黑体" panose="02010609060101010101" pitchFamily="2" charset="-122"/>
              </a:rPr>
              <a:t>】夜晚翻山的部分。</a:t>
            </a:r>
            <a:endParaRPr lang="zh-CN" altLang="en-US" sz="3000" dirty="0">
              <a:solidFill>
                <a:srgbClr val="FF0000"/>
              </a:solidFill>
              <a:latin typeface="黑体" panose="02010609060101010101" pitchFamily="2" charset="-122"/>
              <a:ea typeface="黑体" panose="02010609060101010101" pitchFamily="2" charset="-122"/>
            </a:endParaRPr>
          </a:p>
          <a:p>
            <a:pPr>
              <a:spcBef>
                <a:spcPts val="1800"/>
              </a:spcBef>
              <a:buFont typeface="Arial" panose="020B0604020202020204" pitchFamily="34" charset="0"/>
            </a:pPr>
            <a:r>
              <a:rPr lang="zh-CN" altLang="en-US" sz="3000" dirty="0">
                <a:solidFill>
                  <a:srgbClr val="FF0000"/>
                </a:solidFill>
                <a:latin typeface="黑体" panose="02010609060101010101" pitchFamily="2" charset="-122"/>
                <a:ea typeface="黑体" panose="02010609060101010101" pitchFamily="2" charset="-122"/>
              </a:rPr>
              <a:t>（“满天都是星光”一段，“在之字拐的路上一步一步的上去”一段。）</a:t>
            </a:r>
            <a:endParaRPr lang="zh-CN" altLang="en-US" sz="3000" dirty="0">
              <a:solidFill>
                <a:srgbClr val="FF0000"/>
              </a:solidFill>
              <a:latin typeface="黑体" panose="02010609060101010101" pitchFamily="2" charset="-122"/>
              <a:ea typeface="黑体" panose="02010609060101010101" pitchFamily="2" charset="-122"/>
            </a:endParaRPr>
          </a:p>
        </p:txBody>
      </p:sp>
      <p:sp>
        <p:nvSpPr>
          <p:cNvPr id="4" name="矩形 3"/>
          <p:cNvSpPr/>
          <p:nvPr/>
        </p:nvSpPr>
        <p:spPr>
          <a:xfrm>
            <a:off x="260350" y="3082925"/>
            <a:ext cx="8632825" cy="1570038"/>
          </a:xfrm>
          <a:prstGeom prst="rect">
            <a:avLst/>
          </a:prstGeom>
          <a:noFill/>
          <a:ln w="9525">
            <a:noFill/>
          </a:ln>
        </p:spPr>
        <p:txBody>
          <a:bodyPr anchor="t">
            <a:spAutoFit/>
          </a:bodyPr>
          <a:p>
            <a:pPr>
              <a:lnSpc>
                <a:spcPct val="150000"/>
              </a:lnSpc>
              <a:buFont typeface="Arial" panose="020B0604020202020204" pitchFamily="34" charset="0"/>
            </a:pPr>
            <a:r>
              <a:rPr lang="zh-CN" altLang="zh-CN" sz="3200" b="1" dirty="0">
                <a:latin typeface="宋体" panose="02010600030101010101" pitchFamily="2" charset="-122"/>
                <a:ea typeface="宋体" panose="02010600030101010101" pitchFamily="2" charset="-122"/>
              </a:rPr>
              <a:t>景物描写作用：体现了革命英雄主义精神和革命乐观主义精神。</a:t>
            </a:r>
            <a:endParaRPr lang="zh-CN" altLang="zh-CN" sz="3200" b="1" dirty="0">
              <a:latin typeface="宋体" panose="02010600030101010101" pitchFamily="2" charset="-122"/>
              <a:ea typeface="宋体" panose="02010600030101010101" pitchFamily="2" charset="-122"/>
            </a:endParaRPr>
          </a:p>
        </p:txBody>
      </p:sp>
      <p:pic>
        <p:nvPicPr>
          <p:cNvPr id="20483" name="Picture 2" descr="http://p0.so.qhimgs1.com/bdr/_240_/t0184acc8b5c8e952dc.jpg"/>
          <p:cNvPicPr>
            <a:picLocks noChangeAspect="1"/>
          </p:cNvPicPr>
          <p:nvPr/>
        </p:nvPicPr>
        <p:blipFill>
          <a:blip r:embed="rId2">
            <a:clrChange>
              <a:clrFrom>
                <a:srgbClr val="FFFFFF"/>
              </a:clrFrom>
              <a:clrTo>
                <a:srgbClr val="FFFFFF">
                  <a:alpha val="0"/>
                </a:srgbClr>
              </a:clrTo>
            </a:clrChange>
          </a:blip>
          <a:stretch>
            <a:fillRect/>
          </a:stretch>
        </p:blipFill>
        <p:spPr>
          <a:xfrm>
            <a:off x="6372225" y="4683125"/>
            <a:ext cx="2384425" cy="17907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图片1"/>
          <p:cNvPicPr>
            <a:picLocks noChangeAspect="1"/>
          </p:cNvPicPr>
          <p:nvPr/>
        </p:nvPicPr>
        <p:blipFill>
          <a:blip r:embed="rId1"/>
          <a:stretch>
            <a:fillRect/>
          </a:stretch>
        </p:blipFill>
        <p:spPr>
          <a:xfrm>
            <a:off x="5080" y="3581400"/>
            <a:ext cx="9144000" cy="3261360"/>
          </a:xfrm>
          <a:prstGeom prst="rect">
            <a:avLst/>
          </a:prstGeom>
        </p:spPr>
      </p:pic>
      <p:sp>
        <p:nvSpPr>
          <p:cNvPr id="21505" name="矩形 1"/>
          <p:cNvSpPr/>
          <p:nvPr/>
        </p:nvSpPr>
        <p:spPr>
          <a:xfrm>
            <a:off x="250825" y="657225"/>
            <a:ext cx="8642350" cy="1708150"/>
          </a:xfrm>
          <a:prstGeom prst="rect">
            <a:avLst/>
          </a:prstGeom>
          <a:noFill/>
          <a:ln w="9525">
            <a:noFill/>
          </a:ln>
        </p:spPr>
        <p:txBody>
          <a:bodyPr anchor="t">
            <a:spAutoFit/>
          </a:bodyPr>
          <a:p>
            <a:pPr>
              <a:buFont typeface="Arial" panose="020B0604020202020204" pitchFamily="34" charset="0"/>
            </a:pPr>
            <a:r>
              <a:rPr lang="zh-CN" altLang="en-US" sz="3000" dirty="0">
                <a:solidFill>
                  <a:srgbClr val="FF0000"/>
                </a:solidFill>
                <a:latin typeface="黑体" panose="02010609060101010101" pitchFamily="2" charset="-122"/>
                <a:ea typeface="黑体" panose="02010609060101010101" pitchFamily="2" charset="-122"/>
              </a:rPr>
              <a:t>【</a:t>
            </a:r>
            <a:r>
              <a:rPr lang="en-US" altLang="zh-CN" sz="3000" dirty="0">
                <a:solidFill>
                  <a:srgbClr val="FF0000"/>
                </a:solidFill>
                <a:latin typeface="黑体" panose="02010609060101010101" pitchFamily="2" charset="-122"/>
                <a:ea typeface="黑体" panose="02010609060101010101" pitchFamily="2" charset="-122"/>
              </a:rPr>
              <a:t>2</a:t>
            </a:r>
            <a:r>
              <a:rPr lang="zh-CN" altLang="en-US" sz="3000" dirty="0">
                <a:solidFill>
                  <a:srgbClr val="FF0000"/>
                </a:solidFill>
                <a:latin typeface="黑体" panose="02010609060101010101" pitchFamily="2" charset="-122"/>
                <a:ea typeface="黑体" panose="02010609060101010101" pitchFamily="2" charset="-122"/>
              </a:rPr>
              <a:t>】半夜露宿山上的部分。</a:t>
            </a:r>
            <a:endParaRPr lang="zh-CN" altLang="en-US" sz="3000" dirty="0">
              <a:solidFill>
                <a:srgbClr val="FF0000"/>
              </a:solidFill>
              <a:latin typeface="黑体" panose="02010609060101010101" pitchFamily="2" charset="-122"/>
              <a:ea typeface="黑体" panose="02010609060101010101" pitchFamily="2" charset="-122"/>
            </a:endParaRPr>
          </a:p>
          <a:p>
            <a:pPr>
              <a:spcBef>
                <a:spcPts val="1800"/>
              </a:spcBef>
              <a:buFont typeface="Arial" panose="020B0604020202020204" pitchFamily="34" charset="0"/>
            </a:pPr>
            <a:r>
              <a:rPr lang="zh-CN" altLang="en-US" sz="3000" dirty="0">
                <a:solidFill>
                  <a:srgbClr val="FF0000"/>
                </a:solidFill>
                <a:latin typeface="黑体" panose="02010609060101010101" pitchFamily="2" charset="-122"/>
                <a:ea typeface="黑体" panose="02010609060101010101" pitchFamily="2" charset="-122"/>
              </a:rPr>
              <a:t>（从“半夜里忽然醒来”到“不知什么时候又睡着了”。）</a:t>
            </a:r>
            <a:endParaRPr lang="zh-CN" altLang="en-US" sz="3000" dirty="0">
              <a:solidFill>
                <a:srgbClr val="FF0000"/>
              </a:solidFill>
              <a:latin typeface="黑体" panose="02010609060101010101" pitchFamily="2" charset="-122"/>
              <a:ea typeface="黑体" panose="02010609060101010101" pitchFamily="2" charset="-122"/>
            </a:endParaRPr>
          </a:p>
        </p:txBody>
      </p:sp>
      <p:sp>
        <p:nvSpPr>
          <p:cNvPr id="3" name="矩形 2"/>
          <p:cNvSpPr/>
          <p:nvPr/>
        </p:nvSpPr>
        <p:spPr>
          <a:xfrm>
            <a:off x="981075" y="3343275"/>
            <a:ext cx="6470650" cy="554038"/>
          </a:xfrm>
          <a:prstGeom prst="rect">
            <a:avLst/>
          </a:prstGeom>
          <a:noFill/>
          <a:ln w="9525">
            <a:noFill/>
          </a:ln>
        </p:spPr>
        <p:txBody>
          <a:bodyPr anchor="t">
            <a:spAutoFit/>
          </a:bodyPr>
          <a:p>
            <a:pPr>
              <a:buFont typeface="Arial" panose="020B0604020202020204" pitchFamily="34" charset="0"/>
            </a:pPr>
            <a:r>
              <a:rPr lang="zh-CN" altLang="en-US" sz="3000" dirty="0">
                <a:solidFill>
                  <a:srgbClr val="FF0000"/>
                </a:solidFill>
                <a:latin typeface="黑体" panose="02010609060101010101" pitchFamily="2" charset="-122"/>
                <a:ea typeface="黑体" panose="02010609060101010101" pitchFamily="2" charset="-122"/>
              </a:rPr>
              <a:t>作者调动了哪些感官来写这一段的？</a:t>
            </a:r>
            <a:endParaRPr lang="zh-CN" altLang="zh-CN" sz="3000" dirty="0">
              <a:solidFill>
                <a:srgbClr val="FF0000"/>
              </a:solidFill>
              <a:latin typeface="黑体" panose="02010609060101010101" pitchFamily="2" charset="-122"/>
              <a:ea typeface="黑体" panose="02010609060101010101" pitchFamily="2" charset="-122"/>
            </a:endParaRPr>
          </a:p>
        </p:txBody>
      </p:sp>
      <p:sp>
        <p:nvSpPr>
          <p:cNvPr id="4" name="矩形 3"/>
          <p:cNvSpPr/>
          <p:nvPr/>
        </p:nvSpPr>
        <p:spPr>
          <a:xfrm>
            <a:off x="3132138" y="4267200"/>
            <a:ext cx="2870200" cy="584200"/>
          </a:xfrm>
          <a:prstGeom prst="rect">
            <a:avLst/>
          </a:prstGeom>
          <a:noFill/>
          <a:ln w="9525">
            <a:noFill/>
          </a:ln>
        </p:spPr>
        <p:txBody>
          <a:bodyPr anchor="t">
            <a:spAutoFit/>
          </a:bodyPr>
          <a:p>
            <a:pPr>
              <a:buFont typeface="Arial" panose="020B0604020202020204" pitchFamily="34" charset="0"/>
            </a:pPr>
            <a:r>
              <a:rPr lang="zh-CN" altLang="en-US" sz="3200" b="1" dirty="0">
                <a:latin typeface="宋体" panose="02010600030101010101" pitchFamily="2" charset="-122"/>
                <a:ea typeface="宋体" panose="02010600030101010101" pitchFamily="2" charset="-122"/>
              </a:rPr>
              <a:t>视觉、听觉</a:t>
            </a:r>
            <a:endParaRPr lang="zh-CN" altLang="zh-CN" sz="3200" b="1" dirty="0">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图片1"/>
          <p:cNvPicPr>
            <a:picLocks noChangeAspect="1"/>
          </p:cNvPicPr>
          <p:nvPr/>
        </p:nvPicPr>
        <p:blipFill>
          <a:blip r:embed="rId1"/>
          <a:stretch>
            <a:fillRect/>
          </a:stretch>
        </p:blipFill>
        <p:spPr>
          <a:xfrm>
            <a:off x="5080" y="3581400"/>
            <a:ext cx="9144000" cy="3261360"/>
          </a:xfrm>
          <a:prstGeom prst="rect">
            <a:avLst/>
          </a:prstGeom>
        </p:spPr>
      </p:pic>
      <p:sp>
        <p:nvSpPr>
          <p:cNvPr id="2" name="矩形 1"/>
          <p:cNvSpPr/>
          <p:nvPr/>
        </p:nvSpPr>
        <p:spPr>
          <a:xfrm>
            <a:off x="260350" y="557213"/>
            <a:ext cx="8632825" cy="1016000"/>
          </a:xfrm>
          <a:prstGeom prst="rect">
            <a:avLst/>
          </a:prstGeom>
          <a:noFill/>
          <a:ln w="9525">
            <a:noFill/>
          </a:ln>
        </p:spPr>
        <p:txBody>
          <a:bodyPr anchor="t">
            <a:spAutoFit/>
          </a:bodyPr>
          <a:p>
            <a:pPr>
              <a:buFont typeface="Arial" panose="020B0604020202020204" pitchFamily="34" charset="0"/>
            </a:pPr>
            <a:r>
              <a:rPr lang="en-US" altLang="zh-CN" sz="3000" dirty="0">
                <a:solidFill>
                  <a:srgbClr val="FF0000"/>
                </a:solidFill>
                <a:latin typeface="黑体" panose="02010609060101010101" pitchFamily="2" charset="-122"/>
                <a:ea typeface="黑体" panose="02010609060101010101" pitchFamily="2" charset="-122"/>
              </a:rPr>
              <a:t>    </a:t>
            </a:r>
            <a:r>
              <a:rPr lang="zh-CN" altLang="en-US" sz="3000" dirty="0">
                <a:solidFill>
                  <a:srgbClr val="FF0000"/>
                </a:solidFill>
                <a:latin typeface="黑体" panose="02010609060101010101" pitchFamily="2" charset="-122"/>
                <a:ea typeface="黑体" panose="02010609060101010101" pitchFamily="2" charset="-122"/>
              </a:rPr>
              <a:t>全段用了哪些修辞手法？运用这些修辞手法有什么作用？</a:t>
            </a:r>
            <a:endParaRPr lang="zh-CN" altLang="zh-CN" sz="3000" dirty="0">
              <a:solidFill>
                <a:srgbClr val="FF0000"/>
              </a:solidFill>
              <a:latin typeface="黑体" panose="02010609060101010101" pitchFamily="2" charset="-122"/>
              <a:ea typeface="黑体" panose="02010609060101010101" pitchFamily="2" charset="-122"/>
            </a:endParaRPr>
          </a:p>
        </p:txBody>
      </p:sp>
      <p:sp>
        <p:nvSpPr>
          <p:cNvPr id="3" name="矩形 2"/>
          <p:cNvSpPr/>
          <p:nvPr/>
        </p:nvSpPr>
        <p:spPr>
          <a:xfrm>
            <a:off x="2916238" y="1628775"/>
            <a:ext cx="2870200" cy="584200"/>
          </a:xfrm>
          <a:prstGeom prst="rect">
            <a:avLst/>
          </a:prstGeom>
          <a:noFill/>
          <a:ln w="9525">
            <a:noFill/>
          </a:ln>
        </p:spPr>
        <p:txBody>
          <a:bodyPr anchor="t">
            <a:spAutoFit/>
          </a:bodyPr>
          <a:p>
            <a:pPr>
              <a:buFont typeface="Arial" panose="020B0604020202020204" pitchFamily="34" charset="0"/>
            </a:pPr>
            <a:r>
              <a:rPr lang="zh-CN" altLang="en-US" sz="3200" b="1" dirty="0">
                <a:latin typeface="宋体" panose="02010600030101010101" pitchFamily="2" charset="-122"/>
                <a:ea typeface="宋体" panose="02010600030101010101" pitchFamily="2" charset="-122"/>
              </a:rPr>
              <a:t>比喻、排比</a:t>
            </a:r>
            <a:endParaRPr lang="zh-CN" altLang="zh-CN" sz="3200" b="1" dirty="0">
              <a:latin typeface="宋体" panose="02010600030101010101" pitchFamily="2" charset="-122"/>
              <a:ea typeface="宋体" panose="02010600030101010101" pitchFamily="2" charset="-122"/>
            </a:endParaRPr>
          </a:p>
        </p:txBody>
      </p:sp>
      <p:pic>
        <p:nvPicPr>
          <p:cNvPr id="22531" name="Picture 1" descr="学科网(www.zxxk.com)--国内最大的教育资源门户，提供试卷、教案、课件、论文、素材及各类教学资源下载，还有大量而丰富的教学相关资讯！"/>
          <p:cNvPicPr>
            <a:picLocks noChangeAspect="1"/>
          </p:cNvPicPr>
          <p:nvPr/>
        </p:nvPicPr>
        <p:blipFill>
          <a:blip r:embed="rId2"/>
          <a:stretch>
            <a:fillRect/>
          </a:stretch>
        </p:blipFill>
        <p:spPr>
          <a:xfrm>
            <a:off x="0" y="457200"/>
            <a:ext cx="25400" cy="19050"/>
          </a:xfrm>
          <a:prstGeom prst="rect">
            <a:avLst/>
          </a:prstGeom>
          <a:noFill/>
          <a:ln w="9525">
            <a:noFill/>
          </a:ln>
        </p:spPr>
      </p:pic>
      <p:sp>
        <p:nvSpPr>
          <p:cNvPr id="7" name="矩形 6"/>
          <p:cNvSpPr/>
          <p:nvPr/>
        </p:nvSpPr>
        <p:spPr>
          <a:xfrm>
            <a:off x="260350" y="2855913"/>
            <a:ext cx="8632825" cy="3092450"/>
          </a:xfrm>
          <a:prstGeom prst="rect">
            <a:avLst/>
          </a:prstGeom>
          <a:noFill/>
          <a:ln w="9525">
            <a:noFill/>
          </a:ln>
        </p:spPr>
        <p:txBody>
          <a:bodyPr anchor="t">
            <a:spAutoFit/>
          </a:bodyPr>
          <a:p>
            <a:pPr>
              <a:lnSpc>
                <a:spcPct val="130000"/>
              </a:lnSpc>
              <a:buFont typeface="Arial" panose="020B0604020202020204" pitchFamily="34" charset="0"/>
            </a:pPr>
            <a:r>
              <a:rPr lang="en-US" altLang="zh-CN" sz="3000" b="1" dirty="0">
                <a:latin typeface="楷体" panose="02010609060101010101" pitchFamily="49" charset="-122"/>
                <a:ea typeface="楷体" panose="02010609060101010101" pitchFamily="49" charset="-122"/>
              </a:rPr>
              <a:t>   </a:t>
            </a:r>
            <a:r>
              <a:rPr lang="zh-CN" altLang="en-US" sz="3000" b="1" dirty="0">
                <a:latin typeface="楷体" panose="02010609060101010101" pitchFamily="49" charset="-122"/>
                <a:ea typeface="楷体" panose="02010609060101010101" pitchFamily="49" charset="-122"/>
              </a:rPr>
              <a:t>天上闪烁的星星好像黑色幕上缀着的宝石，它跟我们这样地接近哪！</a:t>
            </a:r>
            <a:endParaRPr lang="zh-CN" altLang="en-US" sz="3000" b="1" dirty="0">
              <a:latin typeface="楷体" panose="02010609060101010101" pitchFamily="49" charset="-122"/>
              <a:ea typeface="楷体" panose="02010609060101010101" pitchFamily="49" charset="-122"/>
            </a:endParaRPr>
          </a:p>
          <a:p>
            <a:pPr>
              <a:lnSpc>
                <a:spcPct val="130000"/>
              </a:lnSpc>
              <a:buFont typeface="Arial" panose="020B0604020202020204" pitchFamily="34" charset="0"/>
            </a:pPr>
            <a:r>
              <a:rPr lang="zh-CN" altLang="en-US" sz="3000" b="1" dirty="0">
                <a:latin typeface="Arial" panose="020B0604020202020204" pitchFamily="34" charset="0"/>
                <a:ea typeface="宋体" panose="02010600030101010101" pitchFamily="2" charset="-122"/>
              </a:rPr>
              <a:t>      运用</a:t>
            </a:r>
            <a:r>
              <a:rPr lang="zh-CN" altLang="en-US" sz="3000" b="1" dirty="0">
                <a:solidFill>
                  <a:srgbClr val="FF0000"/>
                </a:solidFill>
                <a:latin typeface="Arial" panose="020B0604020202020204" pitchFamily="34" charset="0"/>
                <a:ea typeface="宋体" panose="02010600030101010101" pitchFamily="2" charset="-122"/>
              </a:rPr>
              <a:t>比喻</a:t>
            </a:r>
            <a:r>
              <a:rPr lang="zh-CN" altLang="en-US" sz="3000" b="1" dirty="0">
                <a:latin typeface="Arial" panose="020B0604020202020204" pitchFamily="34" charset="0"/>
                <a:ea typeface="宋体" panose="02010600030101010101" pitchFamily="2" charset="-122"/>
              </a:rPr>
              <a:t>的修辞手法突出了夜之深、景之美，也表现了作者的乐观主义精神和感受自然景物的丰富情感。</a:t>
            </a:r>
            <a:endParaRPr lang="zh-CN" altLang="en-US" sz="3000"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xEl>
                                              <p:charRg st="0" end="3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xEl>
                                              <p:charRg st="34" end="8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descr="图片1"/>
          <p:cNvPicPr>
            <a:picLocks noChangeAspect="1"/>
          </p:cNvPicPr>
          <p:nvPr/>
        </p:nvPicPr>
        <p:blipFill>
          <a:blip r:embed="rId1"/>
          <a:stretch>
            <a:fillRect/>
          </a:stretch>
        </p:blipFill>
        <p:spPr>
          <a:xfrm>
            <a:off x="5080" y="3581400"/>
            <a:ext cx="9144000" cy="3261360"/>
          </a:xfrm>
          <a:prstGeom prst="rect">
            <a:avLst/>
          </a:prstGeom>
        </p:spPr>
      </p:pic>
      <p:sp>
        <p:nvSpPr>
          <p:cNvPr id="2" name="矩形 1"/>
          <p:cNvSpPr/>
          <p:nvPr/>
        </p:nvSpPr>
        <p:spPr>
          <a:xfrm>
            <a:off x="260350" y="1268413"/>
            <a:ext cx="8632825" cy="3694112"/>
          </a:xfrm>
          <a:prstGeom prst="rect">
            <a:avLst/>
          </a:prstGeom>
          <a:noFill/>
          <a:ln w="9525">
            <a:noFill/>
          </a:ln>
        </p:spPr>
        <p:txBody>
          <a:bodyPr anchor="t">
            <a:spAutoFit/>
          </a:bodyPr>
          <a:p>
            <a:pPr>
              <a:lnSpc>
                <a:spcPct val="130000"/>
              </a:lnSpc>
              <a:buFont typeface="Arial" panose="020B0604020202020204" pitchFamily="34" charset="0"/>
            </a:pPr>
            <a:r>
              <a:rPr lang="en-US" altLang="zh-CN" sz="3000" b="1" dirty="0">
                <a:latin typeface="楷体" panose="02010609060101010101" pitchFamily="49" charset="-122"/>
                <a:ea typeface="楷体" panose="02010609060101010101" pitchFamily="49" charset="-122"/>
              </a:rPr>
              <a:t>   </a:t>
            </a:r>
            <a:r>
              <a:rPr lang="zh-CN" altLang="en-US" sz="3000" b="1" dirty="0">
                <a:latin typeface="楷体" panose="02010609060101010101" pitchFamily="49" charset="-122"/>
                <a:ea typeface="楷体" panose="02010609060101010101" pitchFamily="49" charset="-122"/>
              </a:rPr>
              <a:t>黑的山峰像巨人一样矗立在面前。四围的山把这山谷包围得像一口井。</a:t>
            </a:r>
            <a:endParaRPr lang="zh-CN" altLang="en-US" sz="3000" b="1" dirty="0">
              <a:latin typeface="楷体" panose="02010609060101010101" pitchFamily="49" charset="-122"/>
              <a:ea typeface="楷体" panose="02010609060101010101" pitchFamily="49" charset="-122"/>
            </a:endParaRPr>
          </a:p>
          <a:p>
            <a:pPr>
              <a:lnSpc>
                <a:spcPct val="130000"/>
              </a:lnSpc>
              <a:buFont typeface="Arial" panose="020B0604020202020204" pitchFamily="34" charset="0"/>
            </a:pPr>
            <a:endParaRPr lang="zh-CN" altLang="en-US" sz="3000" b="1" dirty="0">
              <a:latin typeface="Arial" panose="020B0604020202020204" pitchFamily="34" charset="0"/>
              <a:ea typeface="宋体" panose="02010600030101010101" pitchFamily="2" charset="-122"/>
            </a:endParaRPr>
          </a:p>
          <a:p>
            <a:pPr>
              <a:lnSpc>
                <a:spcPct val="130000"/>
              </a:lnSpc>
              <a:buFont typeface="Arial" panose="020B0604020202020204" pitchFamily="34" charset="0"/>
            </a:pPr>
            <a:r>
              <a:rPr lang="zh-CN" altLang="en-US" sz="3000" b="1" dirty="0">
                <a:latin typeface="Arial" panose="020B0604020202020204" pitchFamily="34" charset="0"/>
                <a:ea typeface="宋体" panose="02010600030101010101" pitchFamily="2" charset="-122"/>
              </a:rPr>
              <a:t>      运用</a:t>
            </a:r>
            <a:r>
              <a:rPr lang="zh-CN" altLang="en-US" sz="3000" b="1" dirty="0">
                <a:solidFill>
                  <a:srgbClr val="FF0000"/>
                </a:solidFill>
                <a:latin typeface="Arial" panose="020B0604020202020204" pitchFamily="34" charset="0"/>
                <a:ea typeface="宋体" panose="02010600030101010101" pitchFamily="2" charset="-122"/>
              </a:rPr>
              <a:t>比喻</a:t>
            </a:r>
            <a:r>
              <a:rPr lang="zh-CN" altLang="en-US" sz="3000" b="1" dirty="0">
                <a:latin typeface="Arial" panose="020B0604020202020204" pitchFamily="34" charset="0"/>
                <a:ea typeface="宋体" panose="02010600030101010101" pitchFamily="2" charset="-122"/>
              </a:rPr>
              <a:t>的修辞手法突出了山势的高峻和连绵，有力地突出行军的困难，渲染了红军战士顽强不屈的斗志和艰苦乐观的精神。</a:t>
            </a:r>
            <a:endParaRPr lang="zh-CN" altLang="en-US" sz="3000"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charRg st="0" end="3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charRg st="36" end="9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descr="图片1"/>
          <p:cNvPicPr>
            <a:picLocks noChangeAspect="1"/>
          </p:cNvPicPr>
          <p:nvPr/>
        </p:nvPicPr>
        <p:blipFill>
          <a:blip r:embed="rId1"/>
          <a:stretch>
            <a:fillRect/>
          </a:stretch>
        </p:blipFill>
        <p:spPr>
          <a:xfrm>
            <a:off x="5080" y="3581400"/>
            <a:ext cx="9144000" cy="3261360"/>
          </a:xfrm>
          <a:prstGeom prst="rect">
            <a:avLst/>
          </a:prstGeom>
        </p:spPr>
      </p:pic>
      <p:sp>
        <p:nvSpPr>
          <p:cNvPr id="2" name="矩形 1"/>
          <p:cNvSpPr/>
          <p:nvPr/>
        </p:nvSpPr>
        <p:spPr>
          <a:xfrm>
            <a:off x="260350" y="981075"/>
            <a:ext cx="8632825" cy="4292600"/>
          </a:xfrm>
          <a:prstGeom prst="rect">
            <a:avLst/>
          </a:prstGeom>
          <a:noFill/>
          <a:ln w="9525">
            <a:noFill/>
          </a:ln>
        </p:spPr>
        <p:txBody>
          <a:bodyPr anchor="t">
            <a:spAutoFit/>
          </a:bodyPr>
          <a:p>
            <a:pPr>
              <a:lnSpc>
                <a:spcPct val="130000"/>
              </a:lnSpc>
              <a:buFont typeface="Arial" panose="020B0604020202020204" pitchFamily="34" charset="0"/>
            </a:pPr>
            <a:r>
              <a:rPr lang="en-US" altLang="zh-CN" sz="3000" b="1" dirty="0">
                <a:latin typeface="楷体" panose="02010609060101010101" pitchFamily="49" charset="-122"/>
                <a:ea typeface="楷体" panose="02010609060101010101" pitchFamily="49" charset="-122"/>
              </a:rPr>
              <a:t>    </a:t>
            </a:r>
            <a:r>
              <a:rPr lang="zh-CN" altLang="en-US" sz="3000" b="1" dirty="0">
                <a:latin typeface="楷体" panose="02010609060101010101" pitchFamily="49" charset="-122"/>
                <a:ea typeface="楷体" panose="02010609060101010101" pitchFamily="49" charset="-122"/>
              </a:rPr>
              <a:t>极远的又是极近的，极洪大的又是极细切的，像春蚕在咀嚼桑叶，像野马在平原上奔驰，像山 泉在呜咽，像波涛 在澎湃。</a:t>
            </a:r>
            <a:endParaRPr lang="zh-CN" altLang="en-US" sz="3000" b="1" dirty="0">
              <a:latin typeface="楷体" panose="02010609060101010101" pitchFamily="49" charset="-122"/>
              <a:ea typeface="楷体" panose="02010609060101010101" pitchFamily="49" charset="-122"/>
            </a:endParaRPr>
          </a:p>
          <a:p>
            <a:pPr>
              <a:lnSpc>
                <a:spcPct val="130000"/>
              </a:lnSpc>
              <a:buFont typeface="Arial" panose="020B0604020202020204" pitchFamily="34" charset="0"/>
            </a:pPr>
            <a:endParaRPr lang="zh-CN" altLang="en-US" sz="3000" b="1" dirty="0">
              <a:latin typeface="Arial" panose="020B0604020202020204" pitchFamily="34" charset="0"/>
              <a:ea typeface="宋体" panose="02010600030101010101" pitchFamily="2" charset="-122"/>
            </a:endParaRPr>
          </a:p>
          <a:p>
            <a:pPr>
              <a:lnSpc>
                <a:spcPct val="130000"/>
              </a:lnSpc>
              <a:buFont typeface="Arial" panose="020B0604020202020204" pitchFamily="34" charset="0"/>
            </a:pPr>
            <a:r>
              <a:rPr lang="zh-CN" altLang="en-US" sz="3000" b="1" dirty="0">
                <a:latin typeface="Arial" panose="020B0604020202020204" pitchFamily="34" charset="0"/>
                <a:ea typeface="宋体" panose="02010600030101010101" pitchFamily="2" charset="-122"/>
              </a:rPr>
              <a:t>       运用</a:t>
            </a:r>
            <a:r>
              <a:rPr lang="zh-CN" altLang="en-US" sz="3000" b="1" dirty="0">
                <a:solidFill>
                  <a:srgbClr val="FF0000"/>
                </a:solidFill>
                <a:latin typeface="Arial" panose="020B0604020202020204" pitchFamily="34" charset="0"/>
                <a:ea typeface="宋体" panose="02010600030101010101" pitchFamily="2" charset="-122"/>
              </a:rPr>
              <a:t>比喻、排比</a:t>
            </a:r>
            <a:r>
              <a:rPr lang="zh-CN" altLang="en-US" sz="3000" b="1" dirty="0">
                <a:latin typeface="Arial" panose="020B0604020202020204" pitchFamily="34" charset="0"/>
                <a:ea typeface="宋体" panose="02010600030101010101" pitchFamily="2" charset="-122"/>
              </a:rPr>
              <a:t>的修辞手法，烘托午夜雷公岩的寂静。形象生动地描绘出瑰丽的山色夜景，透露出勃勃生机，洋溢着革命乐观主义精神。</a:t>
            </a:r>
            <a:endParaRPr lang="zh-CN" altLang="en-US" sz="3000"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charRg st="0" end="6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charRg st="61" end="12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图片1"/>
          <p:cNvPicPr>
            <a:picLocks noChangeAspect="1"/>
          </p:cNvPicPr>
          <p:nvPr/>
        </p:nvPicPr>
        <p:blipFill>
          <a:blip r:embed="rId1"/>
          <a:stretch>
            <a:fillRect/>
          </a:stretch>
        </p:blipFill>
        <p:spPr>
          <a:xfrm>
            <a:off x="5080" y="3581400"/>
            <a:ext cx="9144000" cy="3261360"/>
          </a:xfrm>
          <a:prstGeom prst="rect">
            <a:avLst/>
          </a:prstGeom>
        </p:spPr>
      </p:pic>
      <p:sp>
        <p:nvSpPr>
          <p:cNvPr id="25601" name="矩形 1"/>
          <p:cNvSpPr/>
          <p:nvPr/>
        </p:nvSpPr>
        <p:spPr>
          <a:xfrm>
            <a:off x="250825" y="657225"/>
            <a:ext cx="8642350" cy="1246188"/>
          </a:xfrm>
          <a:prstGeom prst="rect">
            <a:avLst/>
          </a:prstGeom>
          <a:noFill/>
          <a:ln w="9525">
            <a:noFill/>
          </a:ln>
        </p:spPr>
        <p:txBody>
          <a:bodyPr anchor="t">
            <a:spAutoFit/>
          </a:bodyPr>
          <a:p>
            <a:pPr>
              <a:buFont typeface="Arial" panose="020B0604020202020204" pitchFamily="34" charset="0"/>
            </a:pPr>
            <a:r>
              <a:rPr lang="zh-CN" altLang="en-US" sz="3000" dirty="0">
                <a:solidFill>
                  <a:srgbClr val="FF0000"/>
                </a:solidFill>
                <a:latin typeface="黑体" panose="02010609060101010101" pitchFamily="2" charset="-122"/>
                <a:ea typeface="黑体" panose="02010609060101010101" pitchFamily="2" charset="-122"/>
              </a:rPr>
              <a:t>【</a:t>
            </a:r>
            <a:r>
              <a:rPr lang="en-US" altLang="zh-CN" sz="3000" dirty="0">
                <a:solidFill>
                  <a:srgbClr val="FF0000"/>
                </a:solidFill>
                <a:latin typeface="黑体" panose="02010609060101010101" pitchFamily="2" charset="-122"/>
                <a:ea typeface="黑体" panose="02010609060101010101" pitchFamily="2" charset="-122"/>
              </a:rPr>
              <a:t>3</a:t>
            </a:r>
            <a:r>
              <a:rPr lang="zh-CN" altLang="en-US" sz="3000" dirty="0">
                <a:solidFill>
                  <a:srgbClr val="FF0000"/>
                </a:solidFill>
                <a:latin typeface="黑体" panose="02010609060101010101" pitchFamily="2" charset="-122"/>
                <a:ea typeface="黑体" panose="02010609060101010101" pitchFamily="2" charset="-122"/>
              </a:rPr>
              <a:t>】下山部分。</a:t>
            </a:r>
            <a:endParaRPr lang="zh-CN" altLang="en-US" sz="3000" dirty="0">
              <a:solidFill>
                <a:srgbClr val="FF0000"/>
              </a:solidFill>
              <a:latin typeface="黑体" panose="02010609060101010101" pitchFamily="2" charset="-122"/>
              <a:ea typeface="黑体" panose="02010609060101010101" pitchFamily="2" charset="-122"/>
            </a:endParaRPr>
          </a:p>
          <a:p>
            <a:pPr>
              <a:spcBef>
                <a:spcPts val="1800"/>
              </a:spcBef>
              <a:buFont typeface="Arial" panose="020B0604020202020204" pitchFamily="34" charset="0"/>
            </a:pPr>
            <a:r>
              <a:rPr lang="zh-CN" altLang="en-US" sz="3000" dirty="0">
                <a:solidFill>
                  <a:srgbClr val="FF0000"/>
                </a:solidFill>
                <a:latin typeface="黑体" panose="02010609060101010101" pitchFamily="2" charset="-122"/>
                <a:ea typeface="黑体" panose="02010609060101010101" pitchFamily="2" charset="-122"/>
              </a:rPr>
              <a:t>（从“我们一口气跑下去”到“清得透底”。） </a:t>
            </a:r>
            <a:endParaRPr lang="zh-CN" altLang="en-US" sz="3000" dirty="0">
              <a:solidFill>
                <a:srgbClr val="FF0000"/>
              </a:solidFill>
              <a:latin typeface="黑体" panose="02010609060101010101" pitchFamily="2" charset="-122"/>
              <a:ea typeface="黑体" panose="02010609060101010101" pitchFamily="2" charset="-122"/>
            </a:endParaRPr>
          </a:p>
        </p:txBody>
      </p:sp>
      <p:pic>
        <p:nvPicPr>
          <p:cNvPr id="25602" name="Picture 1" descr="学科网(www.zxxk.com)--国内最大的教育资源门户，提供试卷、教案、课件、论文、素材及各类教学资源下载，还有大量而丰富的教学相关资讯！"/>
          <p:cNvPicPr>
            <a:picLocks noChangeAspect="1"/>
          </p:cNvPicPr>
          <p:nvPr/>
        </p:nvPicPr>
        <p:blipFill>
          <a:blip r:embed="rId2"/>
          <a:stretch>
            <a:fillRect/>
          </a:stretch>
        </p:blipFill>
        <p:spPr>
          <a:xfrm>
            <a:off x="0" y="457200"/>
            <a:ext cx="19050" cy="12700"/>
          </a:xfrm>
          <a:prstGeom prst="rect">
            <a:avLst/>
          </a:prstGeom>
          <a:noFill/>
          <a:ln w="9525">
            <a:noFill/>
          </a:ln>
        </p:spPr>
      </p:pic>
      <p:sp>
        <p:nvSpPr>
          <p:cNvPr id="7" name="矩形 6"/>
          <p:cNvSpPr/>
          <p:nvPr/>
        </p:nvSpPr>
        <p:spPr>
          <a:xfrm>
            <a:off x="260350" y="2276475"/>
            <a:ext cx="8632825" cy="3694113"/>
          </a:xfrm>
          <a:prstGeom prst="rect">
            <a:avLst/>
          </a:prstGeom>
          <a:noFill/>
          <a:ln w="9525">
            <a:noFill/>
          </a:ln>
        </p:spPr>
        <p:txBody>
          <a:bodyPr anchor="t">
            <a:spAutoFit/>
          </a:bodyPr>
          <a:p>
            <a:pPr>
              <a:lnSpc>
                <a:spcPct val="130000"/>
              </a:lnSpc>
              <a:buFont typeface="Arial" panose="020B0604020202020204" pitchFamily="34" charset="0"/>
            </a:pPr>
            <a:r>
              <a:rPr lang="en-US" altLang="zh-CN" sz="3000" b="1" dirty="0">
                <a:latin typeface="楷体" panose="02010609060101010101" pitchFamily="49" charset="-122"/>
                <a:ea typeface="楷体" panose="02010609060101010101" pitchFamily="49" charset="-122"/>
              </a:rPr>
              <a:t>   </a:t>
            </a:r>
            <a:r>
              <a:rPr lang="zh-CN" altLang="en-US" sz="3000" b="1" dirty="0">
                <a:latin typeface="楷体" panose="02010609060101010101" pitchFamily="49" charset="-122"/>
                <a:ea typeface="楷体" panose="02010609060101010101" pitchFamily="49" charset="-122"/>
              </a:rPr>
              <a:t>路上有几处景致很好，浓密的树林里，银子似的泉水流下山去，清得透底。</a:t>
            </a:r>
            <a:endParaRPr lang="zh-CN" altLang="en-US" sz="3000" b="1" dirty="0">
              <a:latin typeface="楷体" panose="02010609060101010101" pitchFamily="49" charset="-122"/>
              <a:ea typeface="楷体" panose="02010609060101010101" pitchFamily="49" charset="-122"/>
            </a:endParaRPr>
          </a:p>
          <a:p>
            <a:pPr>
              <a:lnSpc>
                <a:spcPct val="130000"/>
              </a:lnSpc>
              <a:buFont typeface="Arial" panose="020B0604020202020204" pitchFamily="34" charset="0"/>
            </a:pPr>
            <a:endParaRPr lang="zh-CN" altLang="en-US" sz="3000" b="1" dirty="0">
              <a:latin typeface="楷体" panose="02010609060101010101" pitchFamily="49" charset="-122"/>
              <a:ea typeface="楷体" panose="02010609060101010101" pitchFamily="49" charset="-122"/>
            </a:endParaRPr>
          </a:p>
          <a:p>
            <a:pPr>
              <a:lnSpc>
                <a:spcPct val="130000"/>
              </a:lnSpc>
              <a:buFont typeface="Arial" panose="020B0604020202020204" pitchFamily="34" charset="0"/>
            </a:pPr>
            <a:r>
              <a:rPr lang="zh-CN" altLang="en-US" sz="3000" b="1" dirty="0">
                <a:latin typeface="Arial" panose="020B0604020202020204" pitchFamily="34" charset="0"/>
                <a:ea typeface="宋体" panose="02010600030101010101" pitchFamily="2" charset="-122"/>
              </a:rPr>
              <a:t>      “银子似的”这一</a:t>
            </a:r>
            <a:r>
              <a:rPr lang="zh-CN" altLang="en-US" sz="3000" b="1" dirty="0">
                <a:solidFill>
                  <a:srgbClr val="FF0000"/>
                </a:solidFill>
                <a:latin typeface="Arial" panose="020B0604020202020204" pitchFamily="34" charset="0"/>
                <a:ea typeface="宋体" panose="02010600030101010101" pitchFamily="2" charset="-122"/>
              </a:rPr>
              <a:t>比喻</a:t>
            </a:r>
            <a:r>
              <a:rPr lang="zh-CN" altLang="en-US" sz="3000" b="1" dirty="0">
                <a:latin typeface="Arial" panose="020B0604020202020204" pitchFamily="34" charset="0"/>
                <a:ea typeface="宋体" panose="02010600030101010101" pitchFamily="2" charset="-122"/>
              </a:rPr>
              <a:t>更是生动形象地描写出了泉水的清澈、甘醇，同时流动的泉水形象地烘托出了战士们翻山胜利后的轻松愉悦的心情。</a:t>
            </a:r>
            <a:endParaRPr lang="zh-CN" altLang="en-US" sz="3000"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charRg st="0" end="3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charRg st="38" end="10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图片1"/>
          <p:cNvPicPr>
            <a:picLocks noChangeAspect="1"/>
          </p:cNvPicPr>
          <p:nvPr/>
        </p:nvPicPr>
        <p:blipFill>
          <a:blip r:embed="rId1"/>
          <a:stretch>
            <a:fillRect/>
          </a:stretch>
        </p:blipFill>
        <p:spPr>
          <a:xfrm>
            <a:off x="5080" y="3581400"/>
            <a:ext cx="9144000" cy="3261360"/>
          </a:xfrm>
          <a:prstGeom prst="rect">
            <a:avLst/>
          </a:prstGeom>
        </p:spPr>
      </p:pic>
      <p:pic>
        <p:nvPicPr>
          <p:cNvPr id="26625" name="Picture 1" descr="学科网(www.zxxk.com)--国内最大的教育资源门户，提供试卷、教案、课件、论文、素材及各类教学资源下载，还有大量而丰富的教学相关资讯！"/>
          <p:cNvPicPr>
            <a:picLocks noChangeAspect="1"/>
          </p:cNvPicPr>
          <p:nvPr/>
        </p:nvPicPr>
        <p:blipFill>
          <a:blip r:embed="rId2"/>
          <a:stretch>
            <a:fillRect/>
          </a:stretch>
        </p:blipFill>
        <p:spPr>
          <a:xfrm>
            <a:off x="0" y="457200"/>
            <a:ext cx="25400" cy="19050"/>
          </a:xfrm>
          <a:prstGeom prst="rect">
            <a:avLst/>
          </a:prstGeom>
          <a:noFill/>
          <a:ln w="9525">
            <a:noFill/>
          </a:ln>
        </p:spPr>
      </p:pic>
      <p:sp>
        <p:nvSpPr>
          <p:cNvPr id="26626" name="矩形 4"/>
          <p:cNvSpPr/>
          <p:nvPr/>
        </p:nvSpPr>
        <p:spPr>
          <a:xfrm>
            <a:off x="260350" y="1366838"/>
            <a:ext cx="8632825" cy="2860675"/>
          </a:xfrm>
          <a:prstGeom prst="rect">
            <a:avLst/>
          </a:prstGeom>
          <a:noFill/>
          <a:ln w="9525">
            <a:noFill/>
          </a:ln>
        </p:spPr>
        <p:txBody>
          <a:bodyPr anchor="t">
            <a:spAutoFit/>
          </a:bodyPr>
          <a:p>
            <a:pPr indent="355600" eaLnBrk="0" hangingPunct="0">
              <a:lnSpc>
                <a:spcPct val="150000"/>
              </a:lnSpc>
              <a:buFont typeface="Arial" panose="020B0604020202020204" pitchFamily="34" charset="0"/>
            </a:pPr>
            <a:r>
              <a:rPr lang="en-US" altLang="zh-CN" sz="3000" b="1" dirty="0">
                <a:latin typeface="宋体" panose="02010600030101010101" pitchFamily="2" charset="-122"/>
                <a:ea typeface="宋体" panose="02010600030101010101" pitchFamily="2" charset="-122"/>
              </a:rPr>
              <a:t>  </a:t>
            </a:r>
            <a:r>
              <a:rPr lang="zh-CN" altLang="zh-CN" sz="3000" b="1" dirty="0">
                <a:latin typeface="宋体" panose="02010600030101010101" pitchFamily="2" charset="-122"/>
                <a:ea typeface="宋体" panose="02010600030101010101" pitchFamily="2" charset="-122"/>
              </a:rPr>
              <a:t>归纳知识点：</a:t>
            </a:r>
            <a:endParaRPr lang="en-US" altLang="zh-CN" sz="3000" b="1" dirty="0">
              <a:latin typeface="宋体" panose="02010600030101010101" pitchFamily="2" charset="-122"/>
              <a:ea typeface="宋体" panose="02010600030101010101" pitchFamily="2" charset="-122"/>
            </a:endParaRPr>
          </a:p>
          <a:p>
            <a:pPr indent="355600" eaLnBrk="0" hangingPunct="0">
              <a:lnSpc>
                <a:spcPct val="150000"/>
              </a:lnSpc>
              <a:buFont typeface="Arial" panose="020B0604020202020204" pitchFamily="34" charset="0"/>
            </a:pPr>
            <a:r>
              <a:rPr lang="en-US" altLang="zh-CN" sz="3000" b="1" dirty="0">
                <a:latin typeface="宋体" panose="02010600030101010101" pitchFamily="2" charset="-122"/>
                <a:ea typeface="宋体" panose="02010600030101010101" pitchFamily="2" charset="-122"/>
              </a:rPr>
              <a:t>  </a:t>
            </a:r>
            <a:r>
              <a:rPr lang="zh-CN" altLang="zh-CN" sz="3000" b="1" dirty="0">
                <a:latin typeface="宋体" panose="02010600030101010101" pitchFamily="2" charset="-122"/>
                <a:ea typeface="宋体" panose="02010600030101010101" pitchFamily="2" charset="-122"/>
              </a:rPr>
              <a:t>环境描写要为表现中心服务；学习本文写</a:t>
            </a:r>
            <a:r>
              <a:rPr lang="zh-CN" altLang="en-US" sz="3000" b="1" dirty="0">
                <a:latin typeface="宋体" panose="02010600030101010101" pitchFamily="2" charset="-122"/>
                <a:ea typeface="宋体" panose="02010600030101010101" pitchFamily="2" charset="-122"/>
              </a:rPr>
              <a:t>景要注意交代立足点，同时按时间变化和地点转移安排文章的层次的写法；虚实结合，以动衬静。</a:t>
            </a:r>
            <a:endParaRPr lang="zh-CN" altLang="en-US" sz="3000" b="1" dirty="0">
              <a:latin typeface="宋体" panose="02010600030101010101" pitchFamily="2" charset="-122"/>
              <a:ea typeface="宋体" panose="02010600030101010101" pitchFamily="2" charset="-122"/>
            </a:endParaRPr>
          </a:p>
        </p:txBody>
      </p:sp>
      <p:pic>
        <p:nvPicPr>
          <p:cNvPr id="26627" name="Picture 5" descr="http://p1.so.qhimgs1.com/bdr/_240_/t0194215aefccfb1a61.jpg"/>
          <p:cNvPicPr>
            <a:picLocks noChangeAspect="1"/>
          </p:cNvPicPr>
          <p:nvPr/>
        </p:nvPicPr>
        <p:blipFill>
          <a:blip r:embed="rId3">
            <a:clrChange>
              <a:clrFrom>
                <a:srgbClr val="FFFFFF"/>
              </a:clrFrom>
              <a:clrTo>
                <a:srgbClr val="FFFFFF">
                  <a:alpha val="0"/>
                </a:srgbClr>
              </a:clrTo>
            </a:clrChange>
          </a:blip>
          <a:srcRect b="6256"/>
          <a:stretch>
            <a:fillRect/>
          </a:stretch>
        </p:blipFill>
        <p:spPr>
          <a:xfrm>
            <a:off x="6521450" y="4400550"/>
            <a:ext cx="2371725" cy="2143125"/>
          </a:xfrm>
          <a:prstGeom prst="rect">
            <a:avLst/>
          </a:prstGeom>
          <a:noFill/>
          <a:ln w="9525">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1" name="Picture 2" descr="模块4"/>
          <p:cNvPicPr>
            <a:picLocks noChangeAspect="1"/>
          </p:cNvPicPr>
          <p:nvPr/>
        </p:nvPicPr>
        <p:blipFill>
          <a:blip r:embed="rId1"/>
          <a:srcRect b="86769"/>
          <a:stretch>
            <a:fillRect/>
          </a:stretch>
        </p:blipFill>
        <p:spPr>
          <a:xfrm>
            <a:off x="0" y="0"/>
            <a:ext cx="9144000" cy="906463"/>
          </a:xfrm>
          <a:prstGeom prst="rect">
            <a:avLst/>
          </a:prstGeom>
          <a:noFill/>
          <a:ln w="9525">
            <a:noFill/>
          </a:ln>
        </p:spPr>
      </p:pic>
      <p:sp>
        <p:nvSpPr>
          <p:cNvPr id="10242" name="Text Box 3"/>
          <p:cNvSpPr txBox="1"/>
          <p:nvPr/>
        </p:nvSpPr>
        <p:spPr>
          <a:xfrm>
            <a:off x="611188" y="2420938"/>
            <a:ext cx="7848600" cy="579437"/>
          </a:xfrm>
          <a:prstGeom prst="rect">
            <a:avLst/>
          </a:prstGeom>
          <a:noFill/>
          <a:ln w="9525">
            <a:noFill/>
          </a:ln>
        </p:spPr>
        <p:txBody>
          <a:bodyPr anchor="t" anchorCtr="0">
            <a:spAutoFit/>
          </a:bodyPr>
          <a:p>
            <a:pPr>
              <a:spcBef>
                <a:spcPct val="50000"/>
              </a:spcBef>
            </a:pPr>
            <a:endParaRPr lang="zh-CN" altLang="en-US" sz="3200" b="1" dirty="0">
              <a:latin typeface="Arial" panose="020B0604020202020204" pitchFamily="34" charset="0"/>
              <a:ea typeface="宋体" panose="02010600030101010101" pitchFamily="2" charset="-122"/>
            </a:endParaRPr>
          </a:p>
        </p:txBody>
      </p:sp>
      <p:sp>
        <p:nvSpPr>
          <p:cNvPr id="2" name="矩形 1"/>
          <p:cNvSpPr/>
          <p:nvPr/>
        </p:nvSpPr>
        <p:spPr>
          <a:xfrm>
            <a:off x="107315" y="980440"/>
            <a:ext cx="9348470" cy="1445260"/>
          </a:xfrm>
          <a:prstGeom prst="rect">
            <a:avLst/>
          </a:prstGeom>
          <a:noFill/>
          <a:ln>
            <a:noFill/>
          </a:ln>
        </p:spPr>
        <p:txBody>
          <a:bodyPr wrap="square" rtlCol="0" anchor="t">
            <a:spAutoFit/>
          </a:bodyPr>
          <a:p>
            <a:pPr algn="l"/>
            <a:endParaRPr lang="zh-CN" altLang="en-US" sz="4400" b="1">
              <a:solidFill>
                <a:schemeClr val="tx1"/>
              </a:solidFill>
              <a:effectLst>
                <a:outerShdw blurRad="38100" dist="19050" dir="2700000" algn="tl" rotWithShape="0">
                  <a:schemeClr val="dk1">
                    <a:alpha val="40000"/>
                  </a:schemeClr>
                </a:outerShdw>
              </a:effectLst>
            </a:endParaRPr>
          </a:p>
          <a:p>
            <a:pPr algn="l"/>
            <a:endParaRPr lang="zh-CN" altLang="en-US" sz="4400" b="1">
              <a:solidFill>
                <a:schemeClr val="tx1"/>
              </a:solidFill>
              <a:effectLst>
                <a:outerShdw blurRad="38100" dist="19050" dir="2700000" algn="tl" rotWithShape="0">
                  <a:schemeClr val="dk1">
                    <a:alpha val="40000"/>
                  </a:schemeClr>
                </a:outerShdw>
              </a:effectLst>
            </a:endParaRPr>
          </a:p>
        </p:txBody>
      </p:sp>
      <p:pic>
        <p:nvPicPr>
          <p:cNvPr id="3" name="图片 2" descr="C:\Users\Administrator\Desktop\1.png1"/>
          <p:cNvPicPr>
            <a:picLocks noChangeAspect="1"/>
          </p:cNvPicPr>
          <p:nvPr/>
        </p:nvPicPr>
        <p:blipFill>
          <a:blip r:embed="rId2"/>
          <a:srcRect/>
          <a:stretch>
            <a:fillRect/>
          </a:stretch>
        </p:blipFill>
        <p:spPr>
          <a:xfrm>
            <a:off x="0" y="727710"/>
            <a:ext cx="9144635" cy="6178550"/>
          </a:xfrm>
          <a:prstGeom prst="rect">
            <a:avLst/>
          </a:prstGeom>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97DADFF0CAC10DC6BFF6C7FF099A17EF_副本"/>
          <p:cNvPicPr>
            <a:picLocks noChangeAspect="1"/>
          </p:cNvPicPr>
          <p:nvPr/>
        </p:nvPicPr>
        <p:blipFill>
          <a:blip r:embed="rId1"/>
          <a:stretch>
            <a:fillRect/>
          </a:stretch>
        </p:blipFill>
        <p:spPr>
          <a:xfrm>
            <a:off x="-36195" y="-99695"/>
            <a:ext cx="9212580" cy="6936105"/>
          </a:xfrm>
          <a:prstGeom prst="rect">
            <a:avLst/>
          </a:prstGeom>
        </p:spPr>
      </p:pic>
    </p:spTree>
  </p:cSld>
  <p:clrMapOvr>
    <a:masterClrMapping/>
  </p:clrMapOvr>
</p:sld>
</file>

<file path=ppt/tags/tag1.xml><?xml version="1.0" encoding="utf-8"?>
<p:tagLst xmlns:p="http://schemas.openxmlformats.org/presentationml/2006/main">
  <p:tag name="KSO_WM_SLIDE_MODEL_TYPE" val="timeline"/>
</p:tagLst>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2_Crayons">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Crayons</Template>
  <TotalTime>0</TotalTime>
  <Words>2038</Words>
  <Application>WPS 演示</Application>
  <PresentationFormat>在屏幕上显示</PresentationFormat>
  <Paragraphs>107</Paragraphs>
  <Slides>23</Slides>
  <Notes>0</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23</vt:i4>
      </vt:variant>
    </vt:vector>
  </HeadingPairs>
  <TitlesOfParts>
    <vt:vector size="37" baseType="lpstr">
      <vt:lpstr>Arial</vt:lpstr>
      <vt:lpstr>宋体</vt:lpstr>
      <vt:lpstr>Wingdings</vt:lpstr>
      <vt:lpstr>Comic Sans MS</vt:lpstr>
      <vt:lpstr>黑体</vt:lpstr>
      <vt:lpstr>华文琥珀</vt:lpstr>
      <vt:lpstr>微软雅黑</vt:lpstr>
      <vt:lpstr>楷体</vt:lpstr>
      <vt:lpstr>楷体_GB2312</vt:lpstr>
      <vt:lpstr>Arial Unicode MS</vt:lpstr>
      <vt:lpstr>Arial Unicode MS</vt:lpstr>
      <vt:lpstr>Times New Roman</vt:lpstr>
      <vt:lpstr>默认设计模板</vt:lpstr>
      <vt:lpstr>2_Crayons</vt:lpstr>
      <vt:lpstr>PowerPoint 演示文稿</vt:lpstr>
      <vt:lpstr>PowerPoint 演示文稿</vt:lpstr>
      <vt:lpstr>背景介绍</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7.1  生活中的不等式</dc:title>
  <dc:creator>微软用户</dc:creator>
  <cp:lastModifiedBy>俞婷</cp:lastModifiedBy>
  <cp:revision>145</cp:revision>
  <dcterms:created xsi:type="dcterms:W3CDTF">2010-01-11T12:28:00Z</dcterms:created>
  <dcterms:modified xsi:type="dcterms:W3CDTF">2022-03-03T02:08:04Z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4348AD83F012442CBC1E96C74BB83AA4</vt:lpwstr>
  </property>
  <property fmtid="{D5CDD505-2E9C-101B-9397-08002B2CF9AE}" pid="3" name="KSOProductBuildVer">
    <vt:lpwstr>2052-11.1.0.11365</vt:lpwstr>
  </property>
</Properties>
</file>