
<file path=[Content_Types].xml><?xml version="1.0" encoding="utf-8"?>
<Types xmlns="http://schemas.openxmlformats.org/package/2006/content-types">
  <Default Extension="jpeg" ContentType="image/jpeg"/>
  <Default Extension="JPG" ContentType="image/.jpg"/>
  <Default Extension="wav" ContentType="audio/x-wav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3"/>
  </p:notesMasterIdLst>
  <p:sldIdLst>
    <p:sldId id="482" r:id="rId3"/>
    <p:sldId id="334" r:id="rId4"/>
    <p:sldId id="392" r:id="rId5"/>
    <p:sldId id="362" r:id="rId6"/>
    <p:sldId id="360" r:id="rId7"/>
    <p:sldId id="405" r:id="rId8"/>
    <p:sldId id="526" r:id="rId9"/>
    <p:sldId id="527" r:id="rId10"/>
    <p:sldId id="528" r:id="rId11"/>
    <p:sldId id="529" r:id="rId12"/>
    <p:sldId id="406" r:id="rId13"/>
    <p:sldId id="393" r:id="rId14"/>
    <p:sldId id="408" r:id="rId15"/>
    <p:sldId id="409" r:id="rId16"/>
    <p:sldId id="410" r:id="rId17"/>
    <p:sldId id="395" r:id="rId18"/>
    <p:sldId id="397" r:id="rId19"/>
    <p:sldId id="396" r:id="rId20"/>
    <p:sldId id="398" r:id="rId21"/>
    <p:sldId id="411" r:id="rId22"/>
    <p:sldId id="525" r:id="rId23"/>
    <p:sldId id="483" r:id="rId24"/>
    <p:sldId id="419" r:id="rId25"/>
    <p:sldId id="418" r:id="rId26"/>
    <p:sldId id="420" r:id="rId27"/>
    <p:sldId id="484" r:id="rId28"/>
    <p:sldId id="485" r:id="rId29"/>
    <p:sldId id="414" r:id="rId30"/>
    <p:sldId id="490" r:id="rId31"/>
    <p:sldId id="491" r:id="rId32"/>
    <p:sldId id="492" r:id="rId33"/>
    <p:sldId id="493" r:id="rId34"/>
    <p:sldId id="494" r:id="rId35"/>
    <p:sldId id="495" r:id="rId36"/>
    <p:sldId id="496" r:id="rId37"/>
    <p:sldId id="497" r:id="rId38"/>
    <p:sldId id="498" r:id="rId39"/>
    <p:sldId id="499" r:id="rId40"/>
    <p:sldId id="500" r:id="rId41"/>
    <p:sldId id="432" r:id="rId42"/>
  </p:sldIdLst>
  <p:sldSz cx="9144000" cy="6858000" type="screen4x3"/>
  <p:notesSz cx="6858000" cy="9144000"/>
  <p:custDataLst>
    <p:tags r:id="rId48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3600" b="0" i="0" u="none" kern="1200" baseline="0">
        <a:solidFill>
          <a:srgbClr val="006600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3600" b="0" i="0" u="none" kern="1200" baseline="0">
        <a:solidFill>
          <a:srgbClr val="006600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3600" b="0" i="0" u="none" kern="1200" baseline="0">
        <a:solidFill>
          <a:srgbClr val="006600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3600" b="0" i="0" u="none" kern="1200" baseline="0">
        <a:solidFill>
          <a:srgbClr val="006600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3600" b="0" i="0" u="none" kern="1200" baseline="0">
        <a:solidFill>
          <a:srgbClr val="006600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3600" b="0" i="0" u="none" kern="1200" baseline="0">
        <a:solidFill>
          <a:srgbClr val="006600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3600" b="0" i="0" u="none" kern="1200" baseline="0">
        <a:solidFill>
          <a:srgbClr val="006600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3600" b="0" i="0" u="none" kern="1200" baseline="0">
        <a:solidFill>
          <a:srgbClr val="006600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3600" b="0" i="0" u="none" kern="1200" baseline="0">
        <a:solidFill>
          <a:srgbClr val="006600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hamaoyun" initials="s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>
    <p:restoredLeft sz="24066"/>
    <p:restoredTop sz="94581"/>
  </p:normalViewPr>
  <p:slideViewPr>
    <p:cSldViewPr showGuides="1">
      <p:cViewPr>
        <p:scale>
          <a:sx n="75" d="100"/>
          <a:sy n="75" d="100"/>
        </p:scale>
        <p:origin x="-990" y="-72"/>
      </p:cViewPr>
      <p:guideLst>
        <p:guide orient="horz" pos="2216"/>
        <p:guide pos="283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66" d="100"/>
        <a:sy n="66" d="100"/>
      </p:scale>
      <p:origin x="0" y="1080"/>
    </p:cViewPr>
  </p:sorterViewPr>
  <p:notesViewPr>
    <p:cSldViewPr>
      <p:cViewPr>
        <p:scale>
          <a:sx n="1" d="100"/>
          <a:sy n="1" d="100"/>
        </p:scale>
        <p:origin x="0" y="0"/>
      </p:cViewPr>
      <p:guideLst/>
    </p:cSldViewPr>
  </p:notesViewPr>
  <p:gridSpacing cx="76199" cy="76199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8" Type="http://schemas.openxmlformats.org/officeDocument/2006/relationships/tags" Target="tags/tag1.xml"/><Relationship Id="rId47" Type="http://schemas.openxmlformats.org/officeDocument/2006/relationships/commentAuthors" Target="commentAuthors.xml"/><Relationship Id="rId46" Type="http://schemas.openxmlformats.org/officeDocument/2006/relationships/tableStyles" Target="tableStyles.xml"/><Relationship Id="rId45" Type="http://schemas.openxmlformats.org/officeDocument/2006/relationships/viewProps" Target="viewProps.xml"/><Relationship Id="rId44" Type="http://schemas.openxmlformats.org/officeDocument/2006/relationships/presProps" Target="presProps.xml"/><Relationship Id="rId43" Type="http://schemas.openxmlformats.org/officeDocument/2006/relationships/notesMaster" Target="notesMasters/notesMaster1.xml"/><Relationship Id="rId42" Type="http://schemas.openxmlformats.org/officeDocument/2006/relationships/slide" Target="slides/slide40.xml"/><Relationship Id="rId41" Type="http://schemas.openxmlformats.org/officeDocument/2006/relationships/slide" Target="slides/slide39.xml"/><Relationship Id="rId40" Type="http://schemas.openxmlformats.org/officeDocument/2006/relationships/slide" Target="slides/slide38.xml"/><Relationship Id="rId4" Type="http://schemas.openxmlformats.org/officeDocument/2006/relationships/slide" Target="slides/slide2.xml"/><Relationship Id="rId39" Type="http://schemas.openxmlformats.org/officeDocument/2006/relationships/slide" Target="slides/slide37.xml"/><Relationship Id="rId38" Type="http://schemas.openxmlformats.org/officeDocument/2006/relationships/slide" Target="slides/slide36.xml"/><Relationship Id="rId37" Type="http://schemas.openxmlformats.org/officeDocument/2006/relationships/slide" Target="slides/slide35.xml"/><Relationship Id="rId36" Type="http://schemas.openxmlformats.org/officeDocument/2006/relationships/slide" Target="slides/slide34.xml"/><Relationship Id="rId35" Type="http://schemas.openxmlformats.org/officeDocument/2006/relationships/slide" Target="slides/slide33.xml"/><Relationship Id="rId34" Type="http://schemas.openxmlformats.org/officeDocument/2006/relationships/slide" Target="slides/slide32.xml"/><Relationship Id="rId33" Type="http://schemas.openxmlformats.org/officeDocument/2006/relationships/slide" Target="slides/slide31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0482" name="页眉占位符 2048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z="1200" strike="noStrike" noProof="1"/>
          </a:p>
        </p:txBody>
      </p:sp>
      <p:sp>
        <p:nvSpPr>
          <p:cNvPr id="20483" name="日期占位符 2048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algn="r" fontAlgn="base"/>
            <a:endParaRPr lang="zh-CN" altLang="en-US" sz="1200" strike="noStrike" noProof="1"/>
          </a:p>
        </p:txBody>
      </p:sp>
      <p:sp>
        <p:nvSpPr>
          <p:cNvPr id="2052" name="幻灯片图像占位符 20483"/>
          <p:cNvSpPr>
            <a:spLocks noRot="1" noTextEdit="1"/>
          </p:cNvSpPr>
          <p:nvPr>
            <p:ph type="sldImg" idx="6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2053" name="文本占位符 20484"/>
          <p:cNvSpPr>
            <a:spLocks noGrp="1"/>
          </p:cNvSpPr>
          <p:nvPr>
            <p:ph type="body" sz="quarter" idx="7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 indent="0"/>
            <a:r>
              <a:rPr lang="zh-CN" altLang="en-US"/>
              <a:t>单击此处编辑母版文本样式</a:t>
            </a:r>
            <a:endParaRPr lang="zh-CN" altLang="en-US"/>
          </a:p>
          <a:p>
            <a:pPr lvl="1" indent="0"/>
            <a:r>
              <a:rPr lang="zh-CN" altLang="en-US"/>
              <a:t>第二级</a:t>
            </a:r>
            <a:endParaRPr lang="zh-CN" altLang="en-US"/>
          </a:p>
          <a:p>
            <a:pPr lvl="2" indent="0"/>
            <a:r>
              <a:rPr lang="zh-CN" altLang="en-US"/>
              <a:t>第三级</a:t>
            </a:r>
            <a:endParaRPr lang="zh-CN" altLang="en-US"/>
          </a:p>
          <a:p>
            <a:pPr lvl="3" indent="0"/>
            <a:r>
              <a:rPr lang="zh-CN" altLang="en-US"/>
              <a:t>第四级</a:t>
            </a:r>
            <a:endParaRPr lang="zh-CN" altLang="en-US"/>
          </a:p>
          <a:p>
            <a:pPr lvl="4" indent="0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20486" name="页脚占位符 2048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fontAlgn="base"/>
            <a:endParaRPr lang="zh-CN" altLang="en-US" sz="1200" strike="noStrike" noProof="1"/>
          </a:p>
        </p:txBody>
      </p:sp>
      <p:sp>
        <p:nvSpPr>
          <p:cNvPr id="20487" name="灯片编号占位符 2048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fontAlgn="base"/>
            <a:fld id="{9A0DB2DC-4C9A-4742-B13C-FB6460FD3503}" type="slidenum">
              <a:rPr lang="zh-CN" altLang="en-US" sz="1200" strike="noStrike" noProof="1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z="1200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lvl="0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 10854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 indent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27" name="文本占位符 108546"/>
          <p:cNvSpPr>
            <a:spLocks noGrp="1"/>
          </p:cNvSpPr>
          <p:nvPr>
            <p:ph type="body" idx="5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 indent="-342900"/>
            <a:r>
              <a:rPr lang="zh-CN" altLang="en-US"/>
              <a:t>单击此处编辑母版文本样式</a:t>
            </a:r>
            <a:endParaRPr lang="zh-CN" altLang="en-US"/>
          </a:p>
          <a:p>
            <a:pPr lvl="1" indent="-285750"/>
            <a:r>
              <a:rPr lang="zh-CN" altLang="en-US"/>
              <a:t>第二级</a:t>
            </a:r>
            <a:endParaRPr lang="zh-CN" altLang="en-US"/>
          </a:p>
          <a:p>
            <a:pPr lvl="2" indent="-228600"/>
            <a:r>
              <a:rPr lang="zh-CN" altLang="en-US"/>
              <a:t>第三级</a:t>
            </a:r>
            <a:endParaRPr lang="zh-CN" altLang="en-US"/>
          </a:p>
          <a:p>
            <a:pPr lvl="3" indent="-228600"/>
            <a:r>
              <a:rPr lang="zh-CN" altLang="en-US"/>
              <a:t>第四级</a:t>
            </a:r>
            <a:endParaRPr lang="zh-CN" altLang="en-US"/>
          </a:p>
          <a:p>
            <a:pPr lvl="4" indent="-228600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08548" name="日期占位符 10854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108549" name="页脚占位符 10854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108550" name="灯片编号占位符 10854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600" b="0" i="0" u="none" kern="1200" baseline="0">
          <a:solidFill>
            <a:srgbClr val="0066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600" b="0" i="0" u="none" kern="1200" baseline="0">
          <a:solidFill>
            <a:srgbClr val="0066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600" b="0" i="0" u="none" kern="1200" baseline="0">
          <a:solidFill>
            <a:srgbClr val="0066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600" b="0" i="0" u="none" kern="1200" baseline="0">
          <a:solidFill>
            <a:srgbClr val="0066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600" b="0" i="0" u="none" kern="1200" baseline="0">
          <a:solidFill>
            <a:srgbClr val="0066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600" b="0" i="0" u="none" kern="1200" baseline="0">
          <a:solidFill>
            <a:srgbClr val="0066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600" b="0" i="0" u="none" kern="1200" baseline="0">
          <a:solidFill>
            <a:srgbClr val="0066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600" b="0" i="0" u="none" kern="1200" baseline="0">
          <a:solidFill>
            <a:srgbClr val="0066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.jpeg"/><Relationship Id="rId1" Type="http://schemas.openxmlformats.org/officeDocument/2006/relationships/image" Target="../media/image2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.png"/><Relationship Id="rId1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2.GIF"/><Relationship Id="rId2" Type="http://schemas.openxmlformats.org/officeDocument/2006/relationships/image" Target="../media/image5.jpeg"/><Relationship Id="rId1" Type="http://schemas.openxmlformats.org/officeDocument/2006/relationships/hyperlink" Target="http://image.baidu.com/i?ct=503316480&amp;z=0&amp;tn=baiduimagedetail&amp;word=%CE%C4%BE%DF&amp;in=8771&amp;cl=2&amp;lm=-1&amp;pn=25&amp;rn=1&amp;di=5472483750&amp;ln=1&amp;fr=&amp;ic=0&amp;s=0&amp;se=1&amp;sme=0&amp;tab=&amp;width=&amp;height=&amp;face=0&amp;fb=0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.jpeg"/><Relationship Id="rId1" Type="http://schemas.openxmlformats.org/officeDocument/2006/relationships/image" Target="../media/image2.GI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GIF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1" Type="http://schemas.openxmlformats.org/officeDocument/2006/relationships/image" Target="../media/image2.GIF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8.jpeg"/><Relationship Id="rId1" Type="http://schemas.openxmlformats.org/officeDocument/2006/relationships/image" Target="../media/image7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GIF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0.jpe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文本框 1"/>
          <p:cNvSpPr txBox="1">
            <a:spLocks noChangeArrowheads="1"/>
          </p:cNvSpPr>
          <p:nvPr/>
        </p:nvSpPr>
        <p:spPr bwMode="auto">
          <a:xfrm>
            <a:off x="957263" y="2357438"/>
            <a:ext cx="7229475" cy="18145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algn="ctr" defTabSz="914400">
              <a:buClrTx/>
              <a:buSzTx/>
              <a:buFontTx/>
              <a:defRPr/>
            </a:pPr>
            <a:r>
              <a:rPr kumimoji="0" lang="en-US" altLang="zh-CN" sz="4000" b="1" kern="1200" cap="none" spc="0" normalizeH="0" baseline="0" noProof="0" smtClean="0">
                <a:solidFill>
                  <a:srgbClr val="FF67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华文新魏" panose="02010800040101010101" pitchFamily="2" charset="-122"/>
                <a:cs typeface="Times New Roman" panose="02020603050405020304" pitchFamily="18" charset="0"/>
              </a:rPr>
              <a:t>Unit 8 Detective stories</a:t>
            </a:r>
            <a:endParaRPr kumimoji="0" lang="zh-CN" altLang="en-US" sz="4000" b="1" kern="1200" cap="none" spc="0" normalizeH="0" baseline="0" noProof="0" smtClean="0">
              <a:solidFill>
                <a:srgbClr val="FF67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华文新魏" panose="02010800040101010101" pitchFamily="2" charset="-122"/>
              <a:cs typeface="Times New Roman" panose="02020603050405020304" pitchFamily="18" charset="0"/>
            </a:endParaRPr>
          </a:p>
          <a:p>
            <a:pPr marR="0" algn="ctr" defTabSz="914400">
              <a:buClrTx/>
              <a:buSzTx/>
              <a:buFontTx/>
              <a:defRPr/>
            </a:pPr>
            <a:endParaRPr kumimoji="0" lang="zh-CN" altLang="en-US" sz="3600" kern="1200" cap="none" spc="0" normalizeH="0" baseline="0" noProof="0" smtClean="0">
              <a:solidFill>
                <a:schemeClr val="bg1"/>
              </a:solidFill>
              <a:latin typeface="Times New Roman" panose="02020603050405020304" pitchFamily="18" charset="0"/>
              <a:ea typeface="华文新魏" panose="02010800040101010101" pitchFamily="2" charset="-122"/>
              <a:cs typeface="Times New Roman" panose="02020603050405020304" pitchFamily="18" charset="0"/>
            </a:endParaRPr>
          </a:p>
          <a:p>
            <a:pPr marR="0" algn="ctr" defTabSz="914400">
              <a:buClrTx/>
              <a:buSzTx/>
              <a:buFontTx/>
              <a:defRPr/>
            </a:pPr>
            <a:r>
              <a:rPr kumimoji="0" lang="en-US" altLang="zh-CN" sz="3600" b="1" kern="1200" cap="none" spc="0" normalizeH="0" baseline="0" noProof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华文新魏" panose="02010800040101010101" pitchFamily="2" charset="-122"/>
                <a:cs typeface="Times New Roman" panose="02020603050405020304" pitchFamily="18" charset="0"/>
              </a:rPr>
              <a:t>Grammar</a:t>
            </a:r>
            <a:endParaRPr kumimoji="0" lang="en-US" altLang="zh-CN" sz="3600" b="1" kern="1200" cap="none" spc="0" normalizeH="0" baseline="0" noProof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华文新魏" panose="0201080004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标题 110593"/>
          <p:cNvSpPr>
            <a:spLocks noGrp="1"/>
          </p:cNvSpPr>
          <p:nvPr>
            <p:ph type="title"/>
          </p:nvPr>
        </p:nvSpPr>
        <p:spPr>
          <a:xfrm>
            <a:off x="228600" y="274638"/>
            <a:ext cx="7848600" cy="1173162"/>
          </a:xfrm>
        </p:spPr>
        <p:txBody>
          <a:bodyPr anchor="ctr"/>
          <a:lstStyle/>
          <a:p>
            <a:br>
              <a:rPr lang="en-US" altLang="zh-CN" sz="4000" b="1"/>
            </a:br>
            <a:br>
              <a:rPr lang="en-US" altLang="zh-CN" sz="4000" b="1"/>
            </a:br>
            <a:r>
              <a:rPr lang="en-US" altLang="zh-CN" sz="2800" b="1"/>
              <a:t>Task1  </a:t>
            </a:r>
            <a:r>
              <a:rPr lang="en-US" altLang="zh-CN" sz="2800" b="1">
                <a:solidFill>
                  <a:srgbClr val="FF3300"/>
                </a:solidFill>
              </a:rPr>
              <a:t>Learn some knowledge</a:t>
            </a:r>
            <a:br>
              <a:rPr lang="en-US" altLang="zh-CN" sz="2800" b="1">
                <a:solidFill>
                  <a:srgbClr val="FF3300"/>
                </a:solidFill>
              </a:rPr>
            </a:br>
            <a:r>
              <a:rPr lang="en-US" altLang="zh-CN" sz="2800" b="1">
                <a:solidFill>
                  <a:srgbClr val="FF3300"/>
                </a:solidFill>
              </a:rPr>
              <a:t>             about the attributive clauses</a:t>
            </a:r>
            <a:br>
              <a:rPr lang="en-US" altLang="zh-CN" sz="2800" b="1">
                <a:solidFill>
                  <a:srgbClr val="FF3300"/>
                </a:solidFill>
              </a:rPr>
            </a:br>
            <a:br>
              <a:rPr lang="en-US" altLang="zh-CN" sz="4000" b="1">
                <a:solidFill>
                  <a:srgbClr val="FF3300"/>
                </a:solidFill>
              </a:rPr>
            </a:br>
            <a:endParaRPr lang="en-US" altLang="zh-CN" sz="4000" b="1">
              <a:solidFill>
                <a:srgbClr val="FF3300"/>
              </a:solidFill>
            </a:endParaRPr>
          </a:p>
        </p:txBody>
      </p:sp>
      <p:sp>
        <p:nvSpPr>
          <p:cNvPr id="11266" name="文本占位符 110594"/>
          <p:cNvSpPr>
            <a:spLocks noGrp="1"/>
          </p:cNvSpPr>
          <p:nvPr>
            <p:ph idx="1"/>
          </p:nvPr>
        </p:nvSpPr>
        <p:spPr>
          <a:xfrm>
            <a:off x="381000" y="1219200"/>
            <a:ext cx="8305800" cy="5257800"/>
          </a:xfrm>
        </p:spPr>
        <p:txBody>
          <a:bodyPr anchor="t"/>
          <a:lstStyle/>
          <a:p>
            <a:pPr>
              <a:buNone/>
            </a:pPr>
            <a:r>
              <a:rPr lang="en-US" altLang="zh-CN" sz="3600"/>
              <a:t>   </a:t>
            </a:r>
            <a:r>
              <a:rPr lang="en-US" altLang="zh-CN" sz="3600">
                <a:solidFill>
                  <a:srgbClr val="FF0000"/>
                </a:solidFill>
              </a:rPr>
              <a:t> </a:t>
            </a:r>
            <a:endParaRPr lang="en-US" altLang="zh-CN" b="1"/>
          </a:p>
          <a:p>
            <a:pPr lvl="1">
              <a:buNone/>
            </a:pPr>
            <a:endParaRPr lang="en-US" altLang="zh-CN" b="1"/>
          </a:p>
        </p:txBody>
      </p:sp>
      <p:sp>
        <p:nvSpPr>
          <p:cNvPr id="11267" name="文本框 110595"/>
          <p:cNvSpPr txBox="1"/>
          <p:nvPr/>
        </p:nvSpPr>
        <p:spPr>
          <a:xfrm>
            <a:off x="7467600" y="5410200"/>
            <a:ext cx="1676400" cy="3667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endParaRPr lang="zh-CN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1268" name="图片 110596" descr="untitled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172200" y="4376738"/>
            <a:ext cx="2971800" cy="24812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69" name="文本框 110597"/>
          <p:cNvSpPr txBox="1"/>
          <p:nvPr/>
        </p:nvSpPr>
        <p:spPr>
          <a:xfrm>
            <a:off x="228600" y="1447800"/>
            <a:ext cx="7848600" cy="35067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1.</a:t>
            </a:r>
            <a:r>
              <a:rPr lang="zh-CN" altLang="en-US"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定语</a:t>
            </a:r>
            <a:endParaRPr lang="zh-CN" altLang="en-US" sz="3200" b="1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2.</a:t>
            </a:r>
            <a:r>
              <a:rPr lang="zh-CN" altLang="en-US"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定语从句</a:t>
            </a:r>
            <a:endParaRPr lang="zh-CN" altLang="en-US" sz="3200" b="1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3.</a:t>
            </a:r>
            <a:r>
              <a:rPr lang="zh-CN" altLang="en-US"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先行词和关系词</a:t>
            </a:r>
            <a:endParaRPr lang="zh-CN" altLang="en-US" sz="3200" b="1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4.</a:t>
            </a:r>
            <a:r>
              <a:rPr lang="zh-CN" altLang="en-US"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关系词的作用</a:t>
            </a:r>
            <a:endParaRPr lang="zh-CN" altLang="en-US" sz="3200" b="1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5.</a:t>
            </a:r>
            <a:r>
              <a:rPr lang="zh-CN" altLang="en-US"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定语从句的结构</a:t>
            </a:r>
            <a:endParaRPr lang="zh-CN" altLang="en-US" sz="3200" b="1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标题 187393"/>
          <p:cNvSpPr>
            <a:spLocks noGrp="1"/>
          </p:cNvSpPr>
          <p:nvPr>
            <p:ph type="title"/>
          </p:nvPr>
        </p:nvSpPr>
        <p:spPr>
          <a:xfrm>
            <a:off x="1905000" y="274638"/>
            <a:ext cx="6629400" cy="1143000"/>
          </a:xfrm>
        </p:spPr>
        <p:txBody>
          <a:bodyPr anchor="ctr"/>
          <a:lstStyle/>
          <a:p>
            <a:r>
              <a:rPr lang="en-US" altLang="zh-CN" b="1">
                <a:solidFill>
                  <a:srgbClr val="FF0000"/>
                </a:solidFill>
              </a:rPr>
              <a:t>1.</a:t>
            </a:r>
            <a:r>
              <a:rPr lang="zh-CN" altLang="en-US" b="1">
                <a:solidFill>
                  <a:srgbClr val="FF0000"/>
                </a:solidFill>
              </a:rPr>
              <a:t>什么是定语</a:t>
            </a:r>
            <a:r>
              <a:rPr lang="en-US" altLang="zh-CN" b="1">
                <a:solidFill>
                  <a:srgbClr val="FF0000"/>
                </a:solidFill>
              </a:rPr>
              <a:t>(attribute)</a:t>
            </a:r>
            <a:r>
              <a:rPr lang="zh-CN" altLang="en-US" b="1">
                <a:solidFill>
                  <a:srgbClr val="FF0000"/>
                </a:solidFill>
              </a:rPr>
              <a:t>？</a:t>
            </a:r>
            <a:endParaRPr lang="zh-CN" altLang="en-US" b="1">
              <a:solidFill>
                <a:srgbClr val="FF0000"/>
              </a:solidFill>
            </a:endParaRPr>
          </a:p>
        </p:txBody>
      </p:sp>
      <p:sp>
        <p:nvSpPr>
          <p:cNvPr id="187395" name="内容占位符 187394"/>
          <p:cNvSpPr>
            <a:spLocks noGrp="1"/>
          </p:cNvSpPr>
          <p:nvPr>
            <p:ph idx="1"/>
          </p:nvPr>
        </p:nvSpPr>
        <p:spPr>
          <a:xfrm>
            <a:off x="685483" y="1904683"/>
            <a:ext cx="7772400" cy="4114800"/>
          </a:xfrm>
        </p:spPr>
        <p:txBody>
          <a:bodyPr anchor="t"/>
          <a:lstStyle/>
          <a:p>
            <a:pPr>
              <a:buNone/>
            </a:pPr>
            <a:r>
              <a:rPr lang="en-US" altLang="zh-CN" sz="4000" b="1"/>
              <a:t>I like the</a:t>
            </a:r>
            <a:r>
              <a:rPr lang="en-US" altLang="zh-CN" sz="4000"/>
              <a:t>                   </a:t>
            </a:r>
            <a:r>
              <a:rPr lang="en-US" altLang="zh-CN" sz="4000" b="1" err="1"/>
              <a:t>colours.</a:t>
            </a:r>
            <a:endParaRPr lang="en-US" altLang="zh-CN" sz="4000" b="1"/>
          </a:p>
          <a:p>
            <a:pPr>
              <a:buNone/>
            </a:pPr>
            <a:r>
              <a:rPr lang="en-US" altLang="zh-CN" sz="4000" b="1"/>
              <a:t>Which colours?</a:t>
            </a:r>
            <a:endParaRPr lang="en-US" altLang="zh-CN" sz="4000" b="1"/>
          </a:p>
        </p:txBody>
      </p:sp>
      <p:sp>
        <p:nvSpPr>
          <p:cNvPr id="187396" name="文本框 187395"/>
          <p:cNvSpPr txBox="1"/>
          <p:nvPr/>
        </p:nvSpPr>
        <p:spPr>
          <a:xfrm>
            <a:off x="2819400" y="1905000"/>
            <a:ext cx="2667000" cy="70167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4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en-US" altLang="zh-CN"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energetic</a:t>
            </a:r>
            <a:endParaRPr lang="en-US" altLang="zh-CN" sz="4000" b="1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87397" name="图片 187396" descr="wen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152400"/>
            <a:ext cx="1836738" cy="14541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93" name="文本框 187398"/>
          <p:cNvSpPr txBox="1"/>
          <p:nvPr/>
        </p:nvSpPr>
        <p:spPr>
          <a:xfrm>
            <a:off x="6096000" y="5715000"/>
            <a:ext cx="12954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endParaRPr lang="zh-CN" sz="32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2294" name="图片 187399" descr="e0665409bd9890a12fddd422"/>
          <p:cNvPicPr>
            <a:picLocks noChangeAspect="1"/>
          </p:cNvPicPr>
          <p:nvPr/>
        </p:nvPicPr>
        <p:blipFill>
          <a:blip r:embed="rId2"/>
          <a:srcRect t="7333" b="6000"/>
          <a:stretch>
            <a:fillRect/>
          </a:stretch>
        </p:blipFill>
        <p:spPr>
          <a:xfrm>
            <a:off x="6019800" y="4660900"/>
            <a:ext cx="3124200" cy="21971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87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7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7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7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7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73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7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739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图片 146433" descr="e0665409bd9890a12fddd422"/>
          <p:cNvPicPr>
            <a:picLocks noChangeAspect="1"/>
          </p:cNvPicPr>
          <p:nvPr/>
        </p:nvPicPr>
        <p:blipFill>
          <a:blip r:embed="rId1"/>
          <a:srcRect t="7333" b="6000"/>
          <a:stretch>
            <a:fillRect/>
          </a:stretch>
        </p:blipFill>
        <p:spPr>
          <a:xfrm>
            <a:off x="5715000" y="1600200"/>
            <a:ext cx="3124200" cy="21971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6436" name="文本框 146435"/>
          <p:cNvSpPr txBox="1"/>
          <p:nvPr/>
        </p:nvSpPr>
        <p:spPr>
          <a:xfrm>
            <a:off x="533400" y="2133600"/>
            <a:ext cx="8382000" cy="27749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an </a:t>
            </a:r>
            <a:r>
              <a:rPr lang="en-US" altLang="zh-CN" sz="32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ancient</a:t>
            </a:r>
            <a:r>
              <a:rPr lang="en-US" altLang="zh-CN"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en-US" altLang="zh-CN" sz="3200" b="1" u="sng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country</a:t>
            </a:r>
            <a:endParaRPr lang="en-US" altLang="zh-CN" sz="3200" b="1" u="sng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3200" b="1" u="sng" err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the colour</a:t>
            </a:r>
            <a:r>
              <a:rPr lang="en-US" altLang="zh-CN"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en-US" altLang="zh-CN" sz="32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of wisdom</a:t>
            </a:r>
            <a:endParaRPr lang="en-US" altLang="zh-CN" sz="32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the high-speed </a:t>
            </a:r>
            <a:r>
              <a:rPr lang="en-US" altLang="zh-CN" sz="3200" b="1" u="sng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railway</a:t>
            </a:r>
            <a:r>
              <a:rPr lang="en-US" altLang="zh-CN"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en-US" altLang="zh-CN" sz="32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connecting A to B</a:t>
            </a:r>
            <a:endParaRPr lang="en-US" altLang="zh-CN" sz="32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3200" b="1" u="sng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the person</a:t>
            </a:r>
            <a:r>
              <a:rPr lang="en-US" altLang="zh-CN"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en-US" altLang="zh-CN" sz="32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who has influenced me most</a:t>
            </a:r>
            <a:endParaRPr lang="en-US" altLang="zh-CN" sz="32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315" name="文本框 146436"/>
          <p:cNvSpPr txBox="1"/>
          <p:nvPr/>
        </p:nvSpPr>
        <p:spPr>
          <a:xfrm>
            <a:off x="685800" y="533400"/>
            <a:ext cx="13716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endParaRPr lang="zh-CN" sz="32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6438" name="文本框 146437"/>
          <p:cNvSpPr txBox="1"/>
          <p:nvPr/>
        </p:nvSpPr>
        <p:spPr>
          <a:xfrm>
            <a:off x="304800" y="601663"/>
            <a:ext cx="8305800" cy="10668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定语</a:t>
            </a:r>
            <a:r>
              <a:rPr lang="en-US" altLang="zh-CN"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---</a:t>
            </a:r>
            <a:r>
              <a:rPr lang="zh-CN" altLang="en-US"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是对名词或代词起修饰、限定作用的</a:t>
            </a:r>
            <a:r>
              <a:rPr lang="zh-CN" altLang="en-US" sz="3200" b="1">
                <a:solidFill>
                  <a:srgbClr val="0066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词</a:t>
            </a:r>
            <a:r>
              <a:rPr lang="zh-CN" altLang="en-US"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</a:t>
            </a:r>
            <a:r>
              <a:rPr lang="zh-CN" altLang="en-US" sz="3200" b="1">
                <a:solidFill>
                  <a:srgbClr val="0066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短语</a:t>
            </a:r>
            <a:r>
              <a:rPr lang="zh-CN" altLang="en-US"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、或</a:t>
            </a:r>
            <a:r>
              <a:rPr lang="zh-CN" altLang="en-US" sz="3200" b="1">
                <a:solidFill>
                  <a:srgbClr val="0066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句子</a:t>
            </a:r>
            <a:r>
              <a:rPr lang="zh-CN" altLang="en-US"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。汉语中常翻译成“</a:t>
            </a:r>
            <a:r>
              <a:rPr lang="en-US" altLang="zh-CN"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……</a:t>
            </a:r>
            <a:r>
              <a:rPr lang="zh-CN" altLang="en-US"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的”</a:t>
            </a:r>
            <a:endParaRPr lang="zh-CN" altLang="en-US" sz="32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317" name="文本框 146438"/>
          <p:cNvSpPr txBox="1"/>
          <p:nvPr/>
        </p:nvSpPr>
        <p:spPr>
          <a:xfrm>
            <a:off x="517525" y="5730875"/>
            <a:ext cx="1841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Font typeface="Arial" panose="020B0604020202020204" pitchFamily="34" charset="0"/>
            </a:pPr>
            <a:endParaRPr lang="zh-CN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pic>
        <p:nvPicPr>
          <p:cNvPr id="146439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0934700" y="12255500"/>
            <a:ext cx="330200" cy="2413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464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1464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1464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1464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文本框 144388"/>
          <p:cNvSpPr txBox="1"/>
          <p:nvPr/>
        </p:nvSpPr>
        <p:spPr>
          <a:xfrm>
            <a:off x="4419600" y="2452688"/>
            <a:ext cx="3810000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endParaRPr lang="zh-CN" sz="28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39" name="文本框 144395"/>
          <p:cNvSpPr txBox="1"/>
          <p:nvPr/>
        </p:nvSpPr>
        <p:spPr>
          <a:xfrm>
            <a:off x="-15875" y="373063"/>
            <a:ext cx="184150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endParaRPr lang="zh-CN" sz="32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4397" name="文本框 144396"/>
          <p:cNvSpPr txBox="1"/>
          <p:nvPr/>
        </p:nvSpPr>
        <p:spPr>
          <a:xfrm>
            <a:off x="0" y="0"/>
            <a:ext cx="8915400" cy="116840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前置定语</a:t>
            </a:r>
            <a:r>
              <a:rPr lang="en-US" altLang="zh-CN"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---</a:t>
            </a:r>
            <a:r>
              <a:rPr lang="zh-CN" altLang="en-US" sz="2800" b="1">
                <a:solidFill>
                  <a:srgbClr val="0066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单词</a:t>
            </a:r>
            <a:r>
              <a:rPr lang="zh-CN" altLang="en-US"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、或</a:t>
            </a:r>
            <a:r>
              <a:rPr lang="zh-CN" altLang="en-US" sz="2800" b="1">
                <a:solidFill>
                  <a:srgbClr val="0066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单个的分词</a:t>
            </a:r>
            <a:r>
              <a:rPr lang="zh-CN" altLang="en-US"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做定语时通常放在它 </a:t>
            </a:r>
            <a:endParaRPr lang="zh-CN" altLang="en-US" sz="2800" b="1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          修饰的词之前做前置定语</a:t>
            </a:r>
            <a:endParaRPr lang="zh-CN" altLang="en-US" sz="2800" b="1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41" name="文本框 144397"/>
          <p:cNvSpPr txBox="1"/>
          <p:nvPr/>
        </p:nvSpPr>
        <p:spPr>
          <a:xfrm>
            <a:off x="228600" y="990600"/>
            <a:ext cx="72390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endParaRPr lang="zh-CN" sz="32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4399" name="文本框 144398"/>
          <p:cNvSpPr txBox="1"/>
          <p:nvPr/>
        </p:nvSpPr>
        <p:spPr>
          <a:xfrm>
            <a:off x="0" y="1219200"/>
            <a:ext cx="9144000" cy="185896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1.Wu Wei is a </a:t>
            </a:r>
            <a:r>
              <a:rPr lang="en-US" altLang="zh-CN" sz="280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born</a:t>
            </a:r>
            <a:r>
              <a:rPr lang="en-US" altLang="zh-CN"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en-US" altLang="zh-CN" sz="2800" u="sng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artist.</a:t>
            </a:r>
            <a:endParaRPr lang="en-US" altLang="zh-CN" sz="2800" u="sng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2.Tan Dun loves the sounds of the </a:t>
            </a:r>
            <a:r>
              <a:rPr lang="en-US" altLang="zh-CN" sz="280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rushing</a:t>
            </a:r>
            <a:r>
              <a:rPr lang="en-US" altLang="zh-CN"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en-US" altLang="zh-CN" sz="2800" u="sng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water</a:t>
            </a:r>
            <a:r>
              <a:rPr lang="en-US" altLang="zh-CN"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.</a:t>
            </a:r>
            <a:endParaRPr lang="en-US" altLang="zh-CN" sz="2800" u="sng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endParaRPr lang="en-US" altLang="zh-CN" sz="2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endParaRPr lang="en-US" altLang="zh-CN" sz="32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4400" name="文本框 144399"/>
          <p:cNvSpPr txBox="1"/>
          <p:nvPr/>
        </p:nvSpPr>
        <p:spPr>
          <a:xfrm>
            <a:off x="-76200" y="2438400"/>
            <a:ext cx="9220200" cy="126047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后置定语</a:t>
            </a:r>
            <a:r>
              <a:rPr lang="en-US" altLang="zh-CN"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--</a:t>
            </a:r>
            <a:r>
              <a:rPr lang="zh-CN" altLang="en-US" sz="2800" b="1">
                <a:solidFill>
                  <a:srgbClr val="0066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介词短语</a:t>
            </a:r>
            <a:r>
              <a:rPr lang="zh-CN" altLang="en-US"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</a:t>
            </a:r>
            <a:r>
              <a:rPr lang="zh-CN" altLang="en-US" sz="2800" b="1">
                <a:solidFill>
                  <a:srgbClr val="0066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分词短语</a:t>
            </a:r>
            <a:r>
              <a:rPr lang="zh-CN" altLang="en-US"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和</a:t>
            </a:r>
            <a:r>
              <a:rPr lang="zh-CN" altLang="en-US" sz="2800" b="1">
                <a:solidFill>
                  <a:srgbClr val="0066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定语从句</a:t>
            </a:r>
            <a:r>
              <a:rPr lang="zh-CN" altLang="en-US"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通常放在它所</a:t>
            </a:r>
            <a:endParaRPr lang="zh-CN" altLang="en-US" sz="2800" b="1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       修饰 的词之后，作后置定语</a:t>
            </a:r>
            <a:r>
              <a:rPr lang="zh-CN" altLang="en-US"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endParaRPr lang="zh-CN" altLang="en-US" sz="3200" b="1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4401" name="文本框 144400"/>
          <p:cNvSpPr txBox="1"/>
          <p:nvPr/>
        </p:nvSpPr>
        <p:spPr>
          <a:xfrm>
            <a:off x="0" y="3662363"/>
            <a:ext cx="8991600" cy="31956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1.</a:t>
            </a:r>
            <a:r>
              <a:rPr lang="en-US" altLang="zh-CN" sz="2400" u="sng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People</a:t>
            </a:r>
            <a:r>
              <a:rPr lang="en-US" altLang="zh-CN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en-US" altLang="zh-CN" sz="240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in cold areas</a:t>
            </a:r>
            <a:r>
              <a:rPr lang="en-US" altLang="zh-CN" sz="2400" err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prefer warm colours in their</a:t>
            </a:r>
            <a:endParaRPr lang="en-US" altLang="zh-CN" sz="24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homes.</a:t>
            </a:r>
            <a:endParaRPr lang="en-US" altLang="zh-CN" sz="24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2.The Diary was written by </a:t>
            </a:r>
            <a:r>
              <a:rPr lang="en-US" altLang="zh-CN" sz="2400" u="sng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 girl</a:t>
            </a:r>
            <a:r>
              <a:rPr lang="en-US" altLang="zh-CN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en-US" altLang="zh-CN" sz="240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named Anne Frank</a:t>
            </a:r>
            <a:r>
              <a:rPr lang="en-US" altLang="zh-CN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.</a:t>
            </a:r>
            <a:endParaRPr lang="en-US" altLang="zh-CN" sz="24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3.He care for </a:t>
            </a:r>
            <a:r>
              <a:rPr lang="en-US" altLang="zh-CN" sz="2400" u="sng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the children</a:t>
            </a:r>
            <a:r>
              <a:rPr lang="en-US" altLang="zh-CN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en-US" altLang="zh-CN" sz="240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who have lost their parents</a:t>
            </a:r>
            <a:r>
              <a:rPr lang="en-US" altLang="zh-CN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.</a:t>
            </a:r>
            <a:endParaRPr lang="en-US" altLang="zh-CN" sz="24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4. </a:t>
            </a:r>
            <a:r>
              <a:rPr lang="en-US" altLang="zh-CN" sz="2400" u="sng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The blood</a:t>
            </a:r>
            <a:r>
              <a:rPr lang="en-US" altLang="zh-CN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</a:t>
            </a:r>
            <a:r>
              <a:rPr lang="en-US" altLang="zh-CN" sz="240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he has donated</a:t>
            </a:r>
            <a:r>
              <a:rPr lang="en-US" altLang="zh-CN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is enough to save over 70 lives.</a:t>
            </a:r>
            <a:endParaRPr lang="en-US" altLang="zh-CN" sz="24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endParaRPr lang="en-US" altLang="zh-CN" sz="24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44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44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144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4400" grpId="0"/>
      <p:bldP spid="14440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7" name="内容占位符 205826"/>
          <p:cNvSpPr>
            <a:spLocks noGrp="1"/>
          </p:cNvSpPr>
          <p:nvPr>
            <p:ph idx="1"/>
          </p:nvPr>
        </p:nvSpPr>
        <p:spPr>
          <a:xfrm>
            <a:off x="0" y="1844675"/>
            <a:ext cx="8697913" cy="4530725"/>
          </a:xfrm>
        </p:spPr>
        <p:txBody>
          <a:bodyPr anchor="t"/>
          <a:lstStyle/>
          <a:p>
            <a:pPr>
              <a:buNone/>
            </a:pPr>
            <a:r>
              <a:rPr lang="en-US" altLang="zh-CN"/>
              <a:t>I prefer the pencil.         </a:t>
            </a:r>
            <a:endParaRPr lang="en-US" altLang="zh-CN"/>
          </a:p>
          <a:p>
            <a:pPr>
              <a:buNone/>
            </a:pPr>
            <a:r>
              <a:rPr lang="en-US" altLang="zh-CN"/>
              <a:t> which one ?</a:t>
            </a:r>
            <a:endParaRPr lang="en-US" altLang="zh-CN"/>
          </a:p>
          <a:p>
            <a:pPr>
              <a:buNone/>
            </a:pPr>
            <a:r>
              <a:rPr lang="en-US" altLang="zh-CN"/>
              <a:t>The pencil cost me 10 yuan.</a:t>
            </a:r>
            <a:endParaRPr lang="en-US" altLang="zh-CN"/>
          </a:p>
          <a:p>
            <a:endParaRPr lang="en-US" altLang="zh-CN"/>
          </a:p>
          <a:p>
            <a:pPr>
              <a:buNone/>
            </a:pPr>
            <a:r>
              <a:rPr lang="en-US" altLang="zh-CN" sz="2800" b="1"/>
              <a:t>I prefer              </a:t>
            </a:r>
            <a:r>
              <a:rPr lang="en-US" altLang="zh-CN" sz="2800" b="1">
                <a:solidFill>
                  <a:srgbClr val="FF0066"/>
                </a:solidFill>
              </a:rPr>
              <a:t>                  </a:t>
            </a:r>
            <a:r>
              <a:rPr lang="en-US" altLang="zh-CN" sz="2800" b="1"/>
              <a:t>           cost me 10 yuan</a:t>
            </a:r>
            <a:r>
              <a:rPr lang="en-US" altLang="zh-CN" b="1"/>
              <a:t>.</a:t>
            </a:r>
            <a:endParaRPr lang="en-US" altLang="zh-CN" b="1"/>
          </a:p>
        </p:txBody>
      </p:sp>
      <p:pic>
        <p:nvPicPr>
          <p:cNvPr id="205828" name="图片 205827" descr="u=952868892,3866126675&amp;fm=0&amp;gp=0">
            <a:hlinkClick r:id="rId1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91200" y="1600200"/>
            <a:ext cx="2590800" cy="2514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829" name="文本框 205828"/>
          <p:cNvSpPr txBox="1"/>
          <p:nvPr/>
        </p:nvSpPr>
        <p:spPr>
          <a:xfrm>
            <a:off x="3124200" y="4191000"/>
            <a:ext cx="2286000" cy="528638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which/that</a:t>
            </a:r>
            <a:endParaRPr lang="en-US" altLang="zh-CN" sz="28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364" name="文本框 205832"/>
          <p:cNvSpPr txBox="1"/>
          <p:nvPr/>
        </p:nvSpPr>
        <p:spPr>
          <a:xfrm>
            <a:off x="1447800" y="4800600"/>
            <a:ext cx="18415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Font typeface="Arial" panose="020B0604020202020204" pitchFamily="34" charset="0"/>
            </a:pPr>
            <a:endParaRPr lang="zh-CN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5834" name="文本框 205833"/>
          <p:cNvSpPr txBox="1"/>
          <p:nvPr/>
        </p:nvSpPr>
        <p:spPr>
          <a:xfrm>
            <a:off x="3505200" y="4191000"/>
            <a:ext cx="2057400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en-US" altLang="zh-CN" sz="2800" b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The pencil</a:t>
            </a:r>
            <a:endParaRPr lang="en-US" altLang="zh-CN" sz="2800" b="1">
              <a:solidFill>
                <a:srgbClr val="FF0066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05835" name="文本框 205834"/>
          <p:cNvSpPr txBox="1"/>
          <p:nvPr/>
        </p:nvSpPr>
        <p:spPr>
          <a:xfrm>
            <a:off x="1371600" y="4114800"/>
            <a:ext cx="21336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en-US" altLang="zh-CN" sz="2800" b="1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the pencil</a:t>
            </a:r>
            <a:r>
              <a:rPr lang="en-US" altLang="zh-CN" u="sng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lang="en-US" altLang="zh-CN" u="sng">
              <a:solidFill>
                <a:srgbClr val="FF0066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05836" name="文本框 205835"/>
          <p:cNvSpPr txBox="1"/>
          <p:nvPr/>
        </p:nvSpPr>
        <p:spPr>
          <a:xfrm>
            <a:off x="2819400" y="4343400"/>
            <a:ext cx="533400" cy="396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en-US" altLang="zh-CN" sz="2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.</a:t>
            </a:r>
            <a:endParaRPr lang="en-US" altLang="zh-CN" sz="2000" b="1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5837" name="文本框 205836"/>
          <p:cNvSpPr txBox="1"/>
          <p:nvPr/>
        </p:nvSpPr>
        <p:spPr>
          <a:xfrm>
            <a:off x="250825" y="0"/>
            <a:ext cx="8208963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</a:pPr>
            <a:r>
              <a:rPr lang="en-US" altLang="zh-CN" sz="4400" b="1" i="1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.</a:t>
            </a:r>
            <a:endParaRPr lang="en-US" altLang="zh-CN" sz="4400" b="1" i="1" noProof="1">
              <a:solidFill>
                <a:schemeClr val="tx1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pic>
        <p:nvPicPr>
          <p:cNvPr id="205838" name="图片 205837" descr="we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850" y="188913"/>
            <a:ext cx="1428750" cy="14541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70" name="文本框 205838"/>
          <p:cNvSpPr txBox="1"/>
          <p:nvPr/>
        </p:nvSpPr>
        <p:spPr>
          <a:xfrm>
            <a:off x="1905000" y="381000"/>
            <a:ext cx="74676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2.</a:t>
            </a:r>
            <a:r>
              <a:rPr lang="zh-CN" altLang="en-US" sz="32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什么是定语从句</a:t>
            </a:r>
            <a:r>
              <a:rPr lang="en-US" altLang="zh-CN" sz="32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(attributive clause)</a:t>
            </a:r>
            <a:r>
              <a:rPr lang="zh-CN" altLang="en-US" sz="32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？</a:t>
            </a:r>
            <a:endParaRPr lang="zh-CN" altLang="en-US" sz="32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372" name="文本框 205842"/>
          <p:cNvSpPr txBox="1"/>
          <p:nvPr/>
        </p:nvSpPr>
        <p:spPr>
          <a:xfrm>
            <a:off x="381000" y="5257800"/>
            <a:ext cx="79248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endParaRPr lang="zh-CN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05844" name="文本框 205843"/>
          <p:cNvSpPr txBox="1"/>
          <p:nvPr/>
        </p:nvSpPr>
        <p:spPr>
          <a:xfrm>
            <a:off x="152400" y="4953000"/>
            <a:ext cx="8763000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定语从句</a:t>
            </a:r>
            <a:r>
              <a:rPr lang="en-US" altLang="zh-CN"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---</a:t>
            </a:r>
            <a:r>
              <a:rPr lang="zh-CN" altLang="en-US"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在复合句中修饰</a:t>
            </a:r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名词</a:t>
            </a:r>
            <a:r>
              <a:rPr lang="zh-CN" altLang="en-US"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或</a:t>
            </a:r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代词</a:t>
            </a:r>
            <a:r>
              <a:rPr lang="zh-CN" altLang="en-US"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的句子</a:t>
            </a:r>
            <a:endParaRPr lang="zh-CN" altLang="en-US" sz="2800" b="1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058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58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05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5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5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058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58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058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058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58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58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2058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2058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2058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058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1" dur="500" fill="hold"/>
                                        <p:tgtEl>
                                          <p:spTgt spid="2058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52" dur="500" fill="hold"/>
                                        <p:tgtEl>
                                          <p:spTgt spid="2058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53" dur="500" fill="hold"/>
                                        <p:tgtEl>
                                          <p:spTgt spid="20583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set>
                                      <p:cBhvr>
                                        <p:cTn id="54" dur="500" fill="hold"/>
                                        <p:tgtEl>
                                          <p:spTgt spid="2058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58" dur="500" fill="hold"/>
                                        <p:tgtEl>
                                          <p:spTgt spid="2058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59" dur="500" fill="hold"/>
                                        <p:tgtEl>
                                          <p:spTgt spid="2058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60" dur="500" fill="hold"/>
                                        <p:tgtEl>
                                          <p:spTgt spid="20583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set>
                                      <p:cBhvr>
                                        <p:cTn id="61" dur="500" fill="hold"/>
                                        <p:tgtEl>
                                          <p:spTgt spid="2058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xit" presetSubtype="4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2058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2058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500"/>
                                        <p:tgtEl>
                                          <p:spTgt spid="2058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2058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8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8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8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8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8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8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8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8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8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8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8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058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058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827" grpId="0" uiExpand="1" build="p"/>
      <p:bldP spid="205829" grpId="0"/>
      <p:bldP spid="205834" grpId="0"/>
      <p:bldP spid="205834" grpId="1"/>
      <p:bldP spid="205834" grpId="2"/>
      <p:bldP spid="205835" grpId="0"/>
      <p:bldP spid="205835" grpId="1"/>
      <p:bldP spid="205836" grpId="0"/>
      <p:bldP spid="205836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文本框 143363"/>
          <p:cNvSpPr txBox="1"/>
          <p:nvPr/>
        </p:nvSpPr>
        <p:spPr>
          <a:xfrm>
            <a:off x="2555875" y="260350"/>
            <a:ext cx="184150" cy="3667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endParaRPr lang="zh-CN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387" name="文本框 143364"/>
          <p:cNvSpPr txBox="1"/>
          <p:nvPr/>
        </p:nvSpPr>
        <p:spPr>
          <a:xfrm>
            <a:off x="3352800" y="1309688"/>
            <a:ext cx="5486400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endParaRPr lang="zh-CN" sz="28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388" name="文本框 143365"/>
          <p:cNvSpPr txBox="1"/>
          <p:nvPr/>
        </p:nvSpPr>
        <p:spPr>
          <a:xfrm>
            <a:off x="3352800" y="1919288"/>
            <a:ext cx="6172200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endParaRPr lang="zh-CN" sz="28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389" name="文本框 143366"/>
          <p:cNvSpPr txBox="1"/>
          <p:nvPr/>
        </p:nvSpPr>
        <p:spPr>
          <a:xfrm>
            <a:off x="5580063" y="1700213"/>
            <a:ext cx="184150" cy="3667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endParaRPr lang="zh-CN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390" name="文本框 143367"/>
          <p:cNvSpPr txBox="1"/>
          <p:nvPr/>
        </p:nvSpPr>
        <p:spPr>
          <a:xfrm>
            <a:off x="5019675" y="7594600"/>
            <a:ext cx="184150" cy="3667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endParaRPr lang="zh-CN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391" name="文本框 143368"/>
          <p:cNvSpPr txBox="1"/>
          <p:nvPr/>
        </p:nvSpPr>
        <p:spPr>
          <a:xfrm>
            <a:off x="3352800" y="2376488"/>
            <a:ext cx="5334000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endParaRPr lang="zh-CN" sz="28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392" name="文本框 143369"/>
          <p:cNvSpPr txBox="1"/>
          <p:nvPr/>
        </p:nvSpPr>
        <p:spPr>
          <a:xfrm>
            <a:off x="3352800" y="2798763"/>
            <a:ext cx="1841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endParaRPr lang="zh-CN" sz="28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393" name="文本框 143370"/>
          <p:cNvSpPr txBox="1"/>
          <p:nvPr/>
        </p:nvSpPr>
        <p:spPr>
          <a:xfrm>
            <a:off x="3352800" y="3367088"/>
            <a:ext cx="2362200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endParaRPr lang="zh-CN" sz="28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394" name="文本框 143371"/>
          <p:cNvSpPr txBox="1"/>
          <p:nvPr/>
        </p:nvSpPr>
        <p:spPr>
          <a:xfrm>
            <a:off x="3352800" y="3879850"/>
            <a:ext cx="1841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endParaRPr lang="zh-CN" sz="28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395" name="文本框 143372"/>
          <p:cNvSpPr txBox="1"/>
          <p:nvPr/>
        </p:nvSpPr>
        <p:spPr>
          <a:xfrm>
            <a:off x="3352800" y="4337050"/>
            <a:ext cx="1841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endParaRPr lang="zh-CN" sz="28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396" name="文本框 143373"/>
          <p:cNvSpPr txBox="1"/>
          <p:nvPr/>
        </p:nvSpPr>
        <p:spPr>
          <a:xfrm>
            <a:off x="3352800" y="4870450"/>
            <a:ext cx="1841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endParaRPr lang="zh-CN" sz="28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397" name="文本框 143374"/>
          <p:cNvSpPr txBox="1"/>
          <p:nvPr/>
        </p:nvSpPr>
        <p:spPr>
          <a:xfrm>
            <a:off x="3352800" y="5403850"/>
            <a:ext cx="1841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endParaRPr lang="zh-CN" sz="28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377" name="文本框 143376"/>
          <p:cNvSpPr txBox="1"/>
          <p:nvPr/>
        </p:nvSpPr>
        <p:spPr>
          <a:xfrm>
            <a:off x="152400" y="381000"/>
            <a:ext cx="8763000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定语从句</a:t>
            </a:r>
            <a:r>
              <a:rPr lang="en-US" altLang="zh-CN"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---</a:t>
            </a:r>
            <a:r>
              <a:rPr lang="zh-CN" altLang="en-US"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在复合句中修饰名词或代词的句子</a:t>
            </a:r>
            <a:endParaRPr lang="zh-CN" altLang="en-US" sz="2800" b="1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399" name="文本框 143377"/>
          <p:cNvSpPr txBox="1"/>
          <p:nvPr/>
        </p:nvSpPr>
        <p:spPr>
          <a:xfrm>
            <a:off x="533400" y="1143000"/>
            <a:ext cx="77724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endParaRPr lang="zh-CN" sz="32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379" name="文本框 143378"/>
          <p:cNvSpPr txBox="1"/>
          <p:nvPr/>
        </p:nvSpPr>
        <p:spPr>
          <a:xfrm>
            <a:off x="533400" y="1219200"/>
            <a:ext cx="8382000" cy="32623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1.He never forgets </a:t>
            </a:r>
            <a:r>
              <a:rPr lang="en-US" altLang="zh-CN" sz="3200" u="sng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the things</a:t>
            </a:r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en-US" altLang="zh-CN" sz="320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he needs to do</a:t>
            </a:r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.</a:t>
            </a:r>
            <a:endParaRPr lang="en-US" altLang="zh-CN" sz="32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2.You should pay no attention to </a:t>
            </a:r>
            <a:r>
              <a:rPr lang="en-US" altLang="zh-CN" sz="3200" u="sng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those</a:t>
            </a:r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en-US" altLang="zh-CN" sz="320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who</a:t>
            </a:r>
            <a:r>
              <a:rPr lang="en-US" altLang="zh-CN" sz="320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endParaRPr lang="en-US" altLang="zh-CN" sz="320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320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laugh at you</a:t>
            </a:r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.</a:t>
            </a:r>
            <a:endParaRPr lang="en-US" altLang="zh-CN" sz="32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3.I gave my TV to </a:t>
            </a:r>
            <a:r>
              <a:rPr lang="en-US" altLang="zh-CN" sz="3200" u="sng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Mary</a:t>
            </a:r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en-US" altLang="zh-CN" sz="320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who could not afford one</a:t>
            </a:r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.</a:t>
            </a:r>
            <a:r>
              <a:rPr lang="en-US" altLang="zh-CN" sz="320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endParaRPr lang="en-US" altLang="zh-CN" sz="320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380" name="文本框 143379"/>
          <p:cNvSpPr txBox="1"/>
          <p:nvPr/>
        </p:nvSpPr>
        <p:spPr>
          <a:xfrm>
            <a:off x="228600" y="5181600"/>
            <a:ext cx="8305800" cy="15525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Tips:</a:t>
            </a:r>
            <a:r>
              <a:rPr lang="zh-CN" altLang="en-US"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定语从句是修饰某一名词或代词的从句</a:t>
            </a:r>
            <a:r>
              <a:rPr lang="en-US" altLang="zh-CN"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,</a:t>
            </a:r>
            <a:r>
              <a:rPr lang="zh-CN" altLang="en-US"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于是我们只要</a:t>
            </a:r>
            <a:endParaRPr lang="zh-CN" altLang="en-US" sz="2400" b="1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找到了被修饰的名词或代词，则修饰它的句子就是定语</a:t>
            </a:r>
            <a:endParaRPr lang="zh-CN" altLang="en-US" sz="2400" b="1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从句。</a:t>
            </a:r>
            <a:endParaRPr lang="zh-CN" altLang="en-US" sz="2400" b="1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402" name="文本框 143380"/>
          <p:cNvSpPr txBox="1"/>
          <p:nvPr/>
        </p:nvSpPr>
        <p:spPr>
          <a:xfrm>
            <a:off x="990600" y="914400"/>
            <a:ext cx="54864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endParaRPr lang="zh-CN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33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33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77" grpId="0"/>
      <p:bldP spid="143379" grpId="0"/>
      <p:bldP spid="14338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546" name="标题 236545"/>
          <p:cNvSpPr>
            <a:spLocks noGrp="1"/>
          </p:cNvSpPr>
          <p:nvPr>
            <p:ph type="title"/>
          </p:nvPr>
        </p:nvSpPr>
        <p:spPr>
          <a:xfrm>
            <a:off x="533400" y="2605088"/>
            <a:ext cx="8305800" cy="3414712"/>
          </a:xfrm>
        </p:spPr>
        <p:txBody>
          <a:bodyPr anchor="ctr"/>
          <a:lstStyle/>
          <a:p>
            <a:pPr algn="l">
              <a:lnSpc>
                <a:spcPct val="120000"/>
              </a:lnSpc>
            </a:pPr>
            <a:r>
              <a:rPr lang="en-US" altLang="zh-CN" sz="3600" b="1">
                <a:solidFill>
                  <a:srgbClr val="0000FF"/>
                </a:solidFill>
              </a:rPr>
              <a:t>Millie is writing down some sentences about the murder case. Help her decide whether they contain defining relative clauses. Underline the defining relative clauses. </a:t>
            </a:r>
            <a:endParaRPr lang="en-US" altLang="zh-CN" sz="3600" b="1">
              <a:solidFill>
                <a:srgbClr val="0000FF"/>
              </a:solidFill>
            </a:endParaRPr>
          </a:p>
        </p:txBody>
      </p:sp>
      <p:sp>
        <p:nvSpPr>
          <p:cNvPr id="236550" name="矩形 236549"/>
          <p:cNvSpPr/>
          <p:nvPr/>
        </p:nvSpPr>
        <p:spPr>
          <a:xfrm>
            <a:off x="533400" y="1066800"/>
            <a:ext cx="6629400" cy="1371600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  <a:normAutofit/>
          </a:bodyPr>
          <a:lstStyle/>
          <a:p>
            <a:pPr algn="ctr"/>
            <a:r>
              <a:rPr lang="zh-CN" altLang="en-US" sz="3600" b="1">
                <a:ln w="1270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pattFill prst="dashHorz">
                  <a:fgClr>
                    <a:srgbClr val="808080"/>
                  </a:fgClr>
                  <a:bgClr>
                    <a:srgbClr val="FFFF00"/>
                  </a:bgClr>
                </a:patt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" panose="020B0604020202020204" pitchFamily="34" charset="0"/>
                <a:ea typeface="Arial" panose="020B0604020202020204" pitchFamily="34" charset="0"/>
              </a:rPr>
              <a:t>More about the murder</a:t>
            </a:r>
            <a:endParaRPr lang="zh-CN" altLang="en-US" sz="3600" b="1">
              <a:ln w="127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pattFill prst="dashHorz">
                <a:fgClr>
                  <a:srgbClr val="808080"/>
                </a:fgClr>
                <a:bgClr>
                  <a:srgbClr val="FFFF00"/>
                </a:bgClr>
              </a:pattFill>
              <a:effectLst>
                <a:outerShdw dist="45791" dir="2021404" algn="ctr" rotWithShape="0">
                  <a:srgbClr val="808080">
                    <a:alpha val="80000"/>
                  </a:srgbClr>
                </a:outerShdw>
              </a:effectLst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36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654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923" name="文本占位符 209922"/>
          <p:cNvSpPr>
            <a:spLocks noGrp="1"/>
          </p:cNvSpPr>
          <p:nvPr>
            <p:ph type="body" idx="1"/>
          </p:nvPr>
        </p:nvSpPr>
        <p:spPr>
          <a:xfrm>
            <a:off x="533400" y="1187450"/>
            <a:ext cx="8229600" cy="4724400"/>
          </a:xfrm>
        </p:spPr>
        <p:txBody>
          <a:bodyPr/>
          <a:lstStyle/>
          <a:p>
            <a:pPr marL="441325" indent="-441325">
              <a:lnSpc>
                <a:spcPct val="120000"/>
              </a:lnSpc>
              <a:spcBef>
                <a:spcPct val="0"/>
              </a:spcBef>
              <a:buFontTx/>
              <a:buAutoNum type="arabicPeriod"/>
            </a:pPr>
            <a:r>
              <a:rPr lang="en-US" altLang="zh-CN" sz="3600" b="1">
                <a:latin typeface="Times New Roman" panose="02020603050405020304" pitchFamily="18" charset="0"/>
              </a:rPr>
              <a:t>The young man mentioned that he was going to visit his parents after work.</a:t>
            </a:r>
            <a:endParaRPr lang="en-US" altLang="zh-CN" sz="3600" b="1">
              <a:latin typeface="Times New Roman" panose="02020603050405020304" pitchFamily="18" charset="0"/>
            </a:endParaRPr>
          </a:p>
          <a:p>
            <a:pPr marL="441325" indent="-441325">
              <a:lnSpc>
                <a:spcPct val="120000"/>
              </a:lnSpc>
              <a:spcBef>
                <a:spcPct val="0"/>
              </a:spcBef>
              <a:buFontTx/>
              <a:buAutoNum type="arabicPeriod"/>
            </a:pPr>
            <a:r>
              <a:rPr lang="en-US" altLang="zh-CN" sz="3600" b="1">
                <a:latin typeface="Times New Roman" panose="02020603050405020304" pitchFamily="18" charset="0"/>
              </a:rPr>
              <a:t>The elderly couple were very sad to hear that their only son was murdered.</a:t>
            </a:r>
            <a:endParaRPr lang="en-US" altLang="zh-CN" sz="3600" b="1">
              <a:latin typeface="Times New Roman" panose="02020603050405020304" pitchFamily="18" charset="0"/>
            </a:endParaRPr>
          </a:p>
          <a:p>
            <a:pPr marL="441325" indent="-441325">
              <a:lnSpc>
                <a:spcPct val="120000"/>
              </a:lnSpc>
              <a:spcBef>
                <a:spcPct val="0"/>
              </a:spcBef>
              <a:buFontTx/>
              <a:buAutoNum type="arabicPeriod"/>
            </a:pPr>
            <a:r>
              <a:rPr lang="en-US" altLang="zh-CN" sz="3600" b="1">
                <a:latin typeface="Times New Roman" panose="02020603050405020304" pitchFamily="18" charset="0"/>
              </a:rPr>
              <a:t>The police are now checking the scene for fingerprints and other clues </a:t>
            </a:r>
            <a:endParaRPr lang="en-US" altLang="zh-CN" sz="3600" b="1">
              <a:latin typeface="Times New Roman" panose="02020603050405020304" pitchFamily="18" charset="0"/>
            </a:endParaRPr>
          </a:p>
          <a:p>
            <a:pPr marL="441325" indent="-441325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3600" b="1">
                <a:latin typeface="Times New Roman" panose="02020603050405020304" pitchFamily="18" charset="0"/>
              </a:rPr>
              <a:t>    that may help solve the case.</a:t>
            </a:r>
            <a:endParaRPr lang="en-US" altLang="zh-CN" sz="3600" b="1">
              <a:latin typeface="Times New Roman" panose="02020603050405020304" pitchFamily="18" charset="0"/>
            </a:endParaRPr>
          </a:p>
        </p:txBody>
      </p:sp>
      <p:sp>
        <p:nvSpPr>
          <p:cNvPr id="209926" name="文本框 209925"/>
          <p:cNvSpPr txBox="1"/>
          <p:nvPr/>
        </p:nvSpPr>
        <p:spPr>
          <a:xfrm>
            <a:off x="990600" y="5302250"/>
            <a:ext cx="57912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rPr>
              <a:t>________________________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99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99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9923" grpId="0"/>
      <p:bldP spid="20992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947" name="文本占位符 210946"/>
          <p:cNvSpPr>
            <a:spLocks noGrp="1"/>
          </p:cNvSpPr>
          <p:nvPr>
            <p:ph type="body" idx="1"/>
          </p:nvPr>
        </p:nvSpPr>
        <p:spPr>
          <a:xfrm>
            <a:off x="533400" y="1066800"/>
            <a:ext cx="8229600" cy="5257800"/>
          </a:xfrm>
        </p:spPr>
        <p:txBody>
          <a:bodyPr/>
          <a:lstStyle/>
          <a:p>
            <a:pPr marL="441325" indent="-441325">
              <a:lnSpc>
                <a:spcPct val="120000"/>
              </a:lnSpc>
              <a:spcBef>
                <a:spcPct val="40000"/>
              </a:spcBef>
              <a:buNone/>
            </a:pPr>
            <a:r>
              <a:rPr lang="en-US" altLang="zh-CN" sz="3600" b="1">
                <a:latin typeface="Times New Roman" panose="02020603050405020304" pitchFamily="18" charset="0"/>
              </a:rPr>
              <a:t>4. There was probably more than one person who had something to do with the murder.</a:t>
            </a:r>
            <a:endParaRPr lang="en-US" altLang="zh-CN" sz="3600" b="1">
              <a:latin typeface="Times New Roman" panose="02020603050405020304" pitchFamily="18" charset="0"/>
            </a:endParaRPr>
          </a:p>
          <a:p>
            <a:pPr marL="441325" indent="-441325">
              <a:lnSpc>
                <a:spcPct val="120000"/>
              </a:lnSpc>
              <a:spcBef>
                <a:spcPct val="40000"/>
              </a:spcBef>
              <a:buNone/>
            </a:pPr>
            <a:r>
              <a:rPr lang="en-US" altLang="zh-CN" sz="3600" b="1">
                <a:latin typeface="Times New Roman" panose="02020603050405020304" pitchFamily="18" charset="0"/>
              </a:rPr>
              <a:t>5. A man who had blood on his shirt was seen running down Corn Street.</a:t>
            </a:r>
            <a:endParaRPr lang="en-US" altLang="zh-CN" sz="3600" b="1">
              <a:latin typeface="Times New Roman" panose="02020603050405020304" pitchFamily="18" charset="0"/>
            </a:endParaRPr>
          </a:p>
          <a:p>
            <a:pPr marL="441325" indent="-441325">
              <a:lnSpc>
                <a:spcPct val="120000"/>
              </a:lnSpc>
              <a:spcBef>
                <a:spcPct val="40000"/>
              </a:spcBef>
              <a:buNone/>
            </a:pPr>
            <a:r>
              <a:rPr lang="en-US" altLang="zh-CN" sz="3600" b="1">
                <a:latin typeface="Times New Roman" panose="02020603050405020304" pitchFamily="18" charset="0"/>
              </a:rPr>
              <a:t>6. People hope that the police will catch the murderer soon.</a:t>
            </a:r>
            <a:endParaRPr lang="en-US" altLang="zh-CN" sz="3600" b="1">
              <a:latin typeface="Times New Roman" panose="02020603050405020304" pitchFamily="18" charset="0"/>
            </a:endParaRPr>
          </a:p>
        </p:txBody>
      </p:sp>
      <p:sp>
        <p:nvSpPr>
          <p:cNvPr id="210948" name="文本框 210947"/>
          <p:cNvSpPr txBox="1"/>
          <p:nvPr/>
        </p:nvSpPr>
        <p:spPr>
          <a:xfrm>
            <a:off x="2438400" y="1905000"/>
            <a:ext cx="59436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rPr>
              <a:t>_________________________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0949" name="文本框 210948"/>
          <p:cNvSpPr txBox="1"/>
          <p:nvPr/>
        </p:nvSpPr>
        <p:spPr>
          <a:xfrm>
            <a:off x="914400" y="2514600"/>
            <a:ext cx="52578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rPr>
              <a:t>___________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0950" name="文本框 210949"/>
          <p:cNvSpPr txBox="1"/>
          <p:nvPr/>
        </p:nvSpPr>
        <p:spPr>
          <a:xfrm>
            <a:off x="2514600" y="3352800"/>
            <a:ext cx="52578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rPr>
              <a:t>______________________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09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109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109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0948" grpId="0"/>
      <p:bldP spid="210949" grpId="0"/>
      <p:bldP spid="21095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标题 206849"/>
          <p:cNvSpPr>
            <a:spLocks noGrp="1"/>
          </p:cNvSpPr>
          <p:nvPr>
            <p:ph type="title"/>
          </p:nvPr>
        </p:nvSpPr>
        <p:spPr>
          <a:xfrm>
            <a:off x="1066800" y="2286000"/>
            <a:ext cx="6934200" cy="1143000"/>
          </a:xfrm>
        </p:spPr>
        <p:txBody>
          <a:bodyPr anchor="ctr"/>
          <a:lstStyle/>
          <a:p>
            <a:r>
              <a:rPr lang="en-US" altLang="zh-CN" sz="4000" b="1"/>
              <a:t> </a:t>
            </a:r>
            <a:r>
              <a:rPr lang="en-US" altLang="zh-CN" sz="4000" b="1">
                <a:solidFill>
                  <a:srgbClr val="FF0000"/>
                </a:solidFill>
              </a:rPr>
              <a:t>3.</a:t>
            </a:r>
            <a:r>
              <a:rPr lang="zh-CN" altLang="en-US" sz="4000" b="1">
                <a:solidFill>
                  <a:srgbClr val="FF0000"/>
                </a:solidFill>
              </a:rPr>
              <a:t>什么是先行词和关系词？</a:t>
            </a:r>
            <a:endParaRPr lang="zh-CN" altLang="en-US" sz="4000" b="1">
              <a:solidFill>
                <a:srgbClr val="FF0000"/>
              </a:solidFill>
            </a:endParaRPr>
          </a:p>
        </p:txBody>
      </p:sp>
      <p:pic>
        <p:nvPicPr>
          <p:cNvPr id="206853" name="图片 206852" descr="wen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23850" y="188913"/>
            <a:ext cx="1836738" cy="14541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411" name="文本框 206853"/>
          <p:cNvSpPr txBox="1"/>
          <p:nvPr/>
        </p:nvSpPr>
        <p:spPr>
          <a:xfrm>
            <a:off x="6096000" y="5715000"/>
            <a:ext cx="12954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endParaRPr lang="zh-CN" sz="32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7412" name="图片 206854" descr="e0665409bd9890a12fddd422"/>
          <p:cNvPicPr>
            <a:picLocks noChangeAspect="1"/>
          </p:cNvPicPr>
          <p:nvPr/>
        </p:nvPicPr>
        <p:blipFill>
          <a:blip r:embed="rId2"/>
          <a:srcRect t="7333" b="6000"/>
          <a:stretch>
            <a:fillRect/>
          </a:stretch>
        </p:blipFill>
        <p:spPr>
          <a:xfrm>
            <a:off x="6019800" y="4660900"/>
            <a:ext cx="3124200" cy="21971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068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椭圆 190465"/>
          <p:cNvSpPr/>
          <p:nvPr/>
        </p:nvSpPr>
        <p:spPr>
          <a:xfrm>
            <a:off x="2971800" y="1752600"/>
            <a:ext cx="1219200" cy="576263"/>
          </a:xfrm>
          <a:prstGeom prst="ellipse">
            <a:avLst/>
          </a:prstGeom>
          <a:solidFill>
            <a:srgbClr val="FFFF66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8434" name="直接连接符 190466"/>
          <p:cNvSpPr/>
          <p:nvPr/>
        </p:nvSpPr>
        <p:spPr>
          <a:xfrm flipH="1">
            <a:off x="2195513" y="4365625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18435" name="矩形 190467"/>
          <p:cNvSpPr/>
          <p:nvPr/>
        </p:nvSpPr>
        <p:spPr>
          <a:xfrm>
            <a:off x="685800" y="1752600"/>
            <a:ext cx="8991600" cy="5397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marL="342900" indent="-342900">
              <a:lnSpc>
                <a:spcPct val="105000"/>
              </a:lnSpc>
              <a:buFont typeface="Arial" panose="020B0604020202020204" pitchFamily="34" charset="0"/>
            </a:pP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My dad has a  </a:t>
            </a:r>
            <a:r>
              <a:rPr lang="en-US" altLang="zh-CN" sz="2800" b="1">
                <a:solidFill>
                  <a:srgbClr val="3333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friend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</a:t>
            </a:r>
            <a:r>
              <a:rPr lang="en-US" altLang="zh-CN" sz="28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who/that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is good at English.</a:t>
            </a:r>
            <a:endParaRPr lang="en-US" altLang="zh-CN" sz="2800" b="1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90469" name="直接连接符 190468"/>
          <p:cNvSpPr/>
          <p:nvPr/>
        </p:nvSpPr>
        <p:spPr>
          <a:xfrm flipV="1">
            <a:off x="4267200" y="2209800"/>
            <a:ext cx="4267200" cy="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190470" name="上箭头标注 190469"/>
          <p:cNvSpPr/>
          <p:nvPr/>
        </p:nvSpPr>
        <p:spPr>
          <a:xfrm>
            <a:off x="4343400" y="2209800"/>
            <a:ext cx="3886200" cy="762000"/>
          </a:xfrm>
          <a:prstGeom prst="upArrowCallout">
            <a:avLst>
              <a:gd name="adj1" fmla="val 57701"/>
              <a:gd name="adj2" fmla="val 127500"/>
              <a:gd name="adj3" fmla="val 16430"/>
              <a:gd name="adj4" fmla="val 66667"/>
            </a:avLst>
          </a:prstGeom>
          <a:solidFill>
            <a:srgbClr val="CCFF99"/>
          </a:solidFill>
          <a:ln w="9525" cap="flat" cmpd="sng">
            <a:solidFill>
              <a:srgbClr val="FFFF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>
              <a:buFont typeface="Arial" panose="020B0604020202020204" pitchFamily="34" charset="0"/>
            </a:pPr>
            <a:r>
              <a:rPr lang="zh-CN" altLang="en-US" sz="28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定语从句</a:t>
            </a:r>
            <a:endParaRPr lang="zh-CN" altLang="en-US" sz="2800" b="1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90471" name="下弧形箭头 190470"/>
          <p:cNvSpPr/>
          <p:nvPr/>
        </p:nvSpPr>
        <p:spPr>
          <a:xfrm flipH="1">
            <a:off x="3429000" y="2286000"/>
            <a:ext cx="1439863" cy="503238"/>
          </a:xfrm>
          <a:prstGeom prst="curvedUpArrow">
            <a:avLst>
              <a:gd name="adj1" fmla="val 18597"/>
              <a:gd name="adj2" fmla="val 100010"/>
              <a:gd name="adj3" fmla="val 33328"/>
            </a:avLst>
          </a:prstGeom>
          <a:solidFill>
            <a:srgbClr val="FF66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90472" name="矩形标注 190471"/>
          <p:cNvSpPr/>
          <p:nvPr/>
        </p:nvSpPr>
        <p:spPr>
          <a:xfrm>
            <a:off x="5105400" y="1143000"/>
            <a:ext cx="2339975" cy="533400"/>
          </a:xfrm>
          <a:prstGeom prst="wedgeRectCallout">
            <a:avLst>
              <a:gd name="adj1" fmla="val -43352"/>
              <a:gd name="adj2" fmla="val 99704"/>
            </a:avLst>
          </a:prstGeom>
          <a:solidFill>
            <a:srgbClr val="FFFFCC"/>
          </a:solidFill>
          <a:ln w="9525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pPr algn="ctr">
              <a:buFont typeface="Arial" panose="020B0604020202020204" pitchFamily="34" charset="0"/>
            </a:pPr>
            <a:r>
              <a:rPr lang="zh-CN" altLang="en-US" sz="2800" b="1">
                <a:solidFill>
                  <a:srgbClr val="3333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关系代词</a:t>
            </a:r>
            <a:endParaRPr lang="zh-CN" altLang="en-US" sz="2800" b="1">
              <a:solidFill>
                <a:srgbClr val="3333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0473" name="矩形 190472"/>
          <p:cNvSpPr/>
          <p:nvPr/>
        </p:nvSpPr>
        <p:spPr>
          <a:xfrm>
            <a:off x="762000" y="3276600"/>
            <a:ext cx="8131175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marL="342900" indent="-342900">
              <a:buFont typeface="Arial" panose="020B0604020202020204" pitchFamily="34" charset="0"/>
            </a:pPr>
            <a:r>
              <a:rPr lang="en-US" altLang="zh-CN" sz="28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who/that</a:t>
            </a:r>
            <a:r>
              <a:rPr lang="zh-CN" altLang="en-US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为关系代词，在从句中代替</a:t>
            </a:r>
            <a:r>
              <a:rPr lang="en-US" altLang="zh-CN" sz="2800" b="1">
                <a:solidFill>
                  <a:srgbClr val="3333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friend.</a:t>
            </a:r>
            <a:endParaRPr lang="en-US" altLang="zh-CN" sz="2800" b="1">
              <a:solidFill>
                <a:srgbClr val="3333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90474" name="矩形标注 190473"/>
          <p:cNvSpPr/>
          <p:nvPr/>
        </p:nvSpPr>
        <p:spPr>
          <a:xfrm flipH="1">
            <a:off x="1981200" y="1143000"/>
            <a:ext cx="1600200" cy="533400"/>
          </a:xfrm>
          <a:prstGeom prst="wedgeRectCallout">
            <a:avLst>
              <a:gd name="adj1" fmla="val -59329"/>
              <a:gd name="adj2" fmla="val 80056"/>
            </a:avLst>
          </a:prstGeom>
          <a:solidFill>
            <a:srgbClr val="CCFF66"/>
          </a:solidFill>
          <a:ln w="9525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pPr algn="ctr">
              <a:buFont typeface="Arial" panose="020B0604020202020204" pitchFamily="34" charset="0"/>
            </a:pPr>
            <a:r>
              <a:rPr lang="zh-CN" altLang="en-US" sz="2800" b="1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先行词</a:t>
            </a:r>
            <a:endParaRPr lang="zh-CN" altLang="en-US" sz="2800" b="1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442" name="文本框 190474"/>
          <p:cNvSpPr txBox="1"/>
          <p:nvPr/>
        </p:nvSpPr>
        <p:spPr>
          <a:xfrm>
            <a:off x="228600" y="609600"/>
            <a:ext cx="8305800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My dad has </a:t>
            </a:r>
            <a:r>
              <a:rPr lang="en-US" altLang="zh-CN" sz="2800" b="1" u="sng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 friend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. </a:t>
            </a:r>
            <a:r>
              <a:rPr lang="en-US" altLang="zh-CN" sz="2800" b="1" u="sng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He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is good at English.</a:t>
            </a:r>
            <a:endParaRPr lang="en-US" altLang="zh-CN" sz="2800" b="1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90484" name="文本框 190483"/>
          <p:cNvSpPr txBox="1"/>
          <p:nvPr/>
        </p:nvSpPr>
        <p:spPr>
          <a:xfrm>
            <a:off x="304800" y="4191000"/>
            <a:ext cx="19812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en-US" altLang="zh-CN"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3.</a:t>
            </a:r>
            <a:r>
              <a:rPr lang="zh-CN" altLang="en-US"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先行词</a:t>
            </a:r>
            <a:endParaRPr lang="zh-CN" altLang="en-US" sz="2800" b="1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0485" name="文本框 190484"/>
          <p:cNvSpPr txBox="1"/>
          <p:nvPr/>
        </p:nvSpPr>
        <p:spPr>
          <a:xfrm>
            <a:off x="1905000" y="4191000"/>
            <a:ext cx="6705600" cy="10064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——</a:t>
            </a:r>
            <a:r>
              <a:rPr lang="zh-CN" altLang="en-US"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是</a:t>
            </a:r>
            <a:r>
              <a:rPr lang="zh-CN" altLang="en-US" sz="2800" b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被定语从句所修饰的词</a:t>
            </a:r>
            <a:r>
              <a:rPr lang="en-US" altLang="zh-CN" sz="2800" b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,</a:t>
            </a:r>
            <a:r>
              <a:rPr lang="zh-CN" altLang="en-US" sz="2800" b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通常是名 </a:t>
            </a:r>
            <a:endParaRPr lang="zh-CN" altLang="en-US" sz="2800" b="1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sz="2800" b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词或代词</a:t>
            </a:r>
            <a:r>
              <a:rPr lang="zh-CN" altLang="en-US"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。</a:t>
            </a:r>
            <a:r>
              <a:rPr lang="zh-CN" altLang="en-US"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endParaRPr lang="zh-CN" altLang="en-US" sz="2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0486" name="文本框 190485"/>
          <p:cNvSpPr txBox="1"/>
          <p:nvPr/>
        </p:nvSpPr>
        <p:spPr>
          <a:xfrm>
            <a:off x="381000" y="5140960"/>
            <a:ext cx="19050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4.</a:t>
            </a:r>
            <a:r>
              <a:rPr lang="zh-CN" altLang="en-US"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关系词</a:t>
            </a:r>
            <a:r>
              <a:rPr lang="zh-CN" altLang="en-US"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endParaRPr lang="zh-CN" altLang="en-US" sz="32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0487" name="文本框 190486"/>
          <p:cNvSpPr txBox="1"/>
          <p:nvPr/>
        </p:nvSpPr>
        <p:spPr>
          <a:xfrm>
            <a:off x="1804035" y="5140960"/>
            <a:ext cx="7391400" cy="18605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——</a:t>
            </a:r>
            <a:r>
              <a:rPr lang="zh-CN" altLang="en-US"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是</a:t>
            </a:r>
            <a:r>
              <a:rPr lang="zh-CN" altLang="en-US" sz="2800" b="1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引导</a:t>
            </a:r>
            <a:r>
              <a:rPr lang="zh-CN" altLang="en-US" sz="2800" b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定语从句的关联词</a:t>
            </a:r>
            <a:r>
              <a:rPr lang="zh-CN" altLang="en-US"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，</a:t>
            </a:r>
            <a:endParaRPr lang="zh-CN" altLang="en-US" sz="2800" b="1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在从句中替代先行词。</a:t>
            </a:r>
            <a:endParaRPr lang="zh-CN" altLang="en-US" sz="2800" b="1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sz="2800" b="1">
                <a:solidFill>
                  <a:srgbClr val="274F2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注意</a:t>
            </a:r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:</a:t>
            </a:r>
            <a:r>
              <a:rPr lang="en-US" altLang="zh-CN"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</a:t>
            </a:r>
            <a:r>
              <a:rPr lang="zh-CN" altLang="en-US" sz="2800" b="1">
                <a:solidFill>
                  <a:srgbClr val="CC00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从句必须</a:t>
            </a:r>
            <a:r>
              <a:rPr lang="zh-CN" altLang="en-US" sz="2800" b="1">
                <a:solidFill>
                  <a:srgbClr val="3366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紧跟</a:t>
            </a:r>
            <a:r>
              <a:rPr lang="zh-CN" altLang="en-US" sz="2800" b="1">
                <a:solidFill>
                  <a:srgbClr val="CC00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在先行词后。</a:t>
            </a:r>
            <a:endParaRPr lang="zh-CN" altLang="en-US" sz="2800" b="1">
              <a:solidFill>
                <a:srgbClr val="CC00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sz="2800" b="1">
                <a:solidFill>
                  <a:srgbClr val="CC00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   </a:t>
            </a:r>
            <a:endParaRPr lang="zh-CN" altLang="en-US" sz="28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04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04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500"/>
                                        <p:tgtEl>
                                          <p:spTgt spid="190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190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190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04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04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04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04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04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04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8" dur="500"/>
                                        <p:tgtEl>
                                          <p:spTgt spid="190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3" dur="500"/>
                                        <p:tgtEl>
                                          <p:spTgt spid="190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9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9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904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904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0470" grpId="0"/>
      <p:bldP spid="190472" grpId="0"/>
      <p:bldP spid="190473" grpId="0"/>
      <p:bldP spid="190474" grpId="0"/>
      <p:bldP spid="190484" grpId="0"/>
      <p:bldP spid="19048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标题 208897"/>
          <p:cNvSpPr>
            <a:spLocks noGrp="1"/>
          </p:cNvSpPr>
          <p:nvPr>
            <p:ph type="title"/>
          </p:nvPr>
        </p:nvSpPr>
        <p:spPr>
          <a:xfrm>
            <a:off x="2209800" y="274638"/>
            <a:ext cx="6934200" cy="1143000"/>
          </a:xfrm>
        </p:spPr>
        <p:txBody>
          <a:bodyPr anchor="ctr"/>
          <a:lstStyle/>
          <a:p>
            <a:r>
              <a:rPr lang="en-US" altLang="zh-CN" sz="3600" b="1">
                <a:solidFill>
                  <a:srgbClr val="FF0000"/>
                </a:solidFill>
              </a:rPr>
              <a:t>4. </a:t>
            </a:r>
            <a:r>
              <a:rPr lang="zh-CN" altLang="en-US" sz="3600" b="1">
                <a:solidFill>
                  <a:srgbClr val="FF0000"/>
                </a:solidFill>
              </a:rPr>
              <a:t>关系词</a:t>
            </a:r>
            <a:r>
              <a:rPr lang="en-US" altLang="zh-CN" sz="3600" b="1">
                <a:solidFill>
                  <a:srgbClr val="FF0000"/>
                </a:solidFill>
              </a:rPr>
              <a:t>(relative pronoun)      </a:t>
            </a:r>
            <a:r>
              <a:rPr lang="zh-CN" altLang="en-US" sz="3600" b="1">
                <a:solidFill>
                  <a:srgbClr val="FF0000"/>
                </a:solidFill>
              </a:rPr>
              <a:t>的作用是什么呢？</a:t>
            </a:r>
            <a:endParaRPr lang="zh-CN" altLang="en-US" sz="3600" b="1">
              <a:solidFill>
                <a:srgbClr val="FF0000"/>
              </a:solidFill>
            </a:endParaRPr>
          </a:p>
        </p:txBody>
      </p:sp>
      <p:pic>
        <p:nvPicPr>
          <p:cNvPr id="208899" name="图片 208898" descr="wen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23850" y="188913"/>
            <a:ext cx="1836738" cy="14541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9459" name="文本框 208899"/>
          <p:cNvSpPr txBox="1"/>
          <p:nvPr/>
        </p:nvSpPr>
        <p:spPr>
          <a:xfrm>
            <a:off x="6096000" y="5715000"/>
            <a:ext cx="12954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endParaRPr lang="zh-CN" sz="32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8902" name="文本框 208901"/>
          <p:cNvSpPr txBox="1"/>
          <p:nvPr/>
        </p:nvSpPr>
        <p:spPr>
          <a:xfrm>
            <a:off x="0" y="1752600"/>
            <a:ext cx="8686800" cy="101473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a．引导定语从句；</a:t>
            </a:r>
            <a:endParaRPr lang="zh-CN" altLang="en-US" sz="28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endParaRPr lang="zh-CN" altLang="en-US" sz="28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8903" name="矩形 208902"/>
          <p:cNvSpPr/>
          <p:nvPr/>
        </p:nvSpPr>
        <p:spPr>
          <a:xfrm>
            <a:off x="0" y="2209800"/>
            <a:ext cx="9144000" cy="230695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r>
              <a:rPr lang="zh-CN" altLang="en-US" sz="32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．代替先行词（先行词的一个替代形式）</a:t>
            </a:r>
            <a:r>
              <a:rPr lang="zh-CN" altLang="en-US"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；</a:t>
            </a:r>
            <a:endParaRPr lang="zh-CN" altLang="en-US" sz="3200" b="1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</a:t>
            </a:r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He wrote many </a:t>
            </a:r>
            <a:r>
              <a:rPr lang="en-US" altLang="zh-CN" sz="3200" u="sng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books</a:t>
            </a:r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. The books sold well.</a:t>
            </a:r>
            <a:endParaRPr lang="en-US" altLang="zh-CN" sz="32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--- He wrote many </a:t>
            </a:r>
            <a:r>
              <a:rPr lang="en-US" altLang="zh-CN" sz="3200">
                <a:solidFill>
                  <a:srgbClr val="FFC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books</a:t>
            </a:r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en-US" altLang="zh-CN" sz="3200">
                <a:solidFill>
                  <a:srgbClr val="0066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which/that</a:t>
            </a:r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sold well.</a:t>
            </a:r>
            <a:endParaRPr lang="en-US" altLang="zh-CN" sz="32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endParaRPr lang="en-US" altLang="zh-CN" sz="3200" b="1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8904" name="文本框 208903"/>
          <p:cNvSpPr txBox="1"/>
          <p:nvPr/>
        </p:nvSpPr>
        <p:spPr>
          <a:xfrm>
            <a:off x="0" y="3733800"/>
            <a:ext cx="8382000" cy="13112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．</a:t>
            </a:r>
            <a:r>
              <a:rPr lang="zh-CN" altLang="en-US" sz="32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在定语从句中担当一个成分</a:t>
            </a:r>
            <a:r>
              <a:rPr lang="en-US" altLang="zh-CN" sz="32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----</a:t>
            </a:r>
            <a:r>
              <a:rPr lang="zh-CN" altLang="en-US" sz="32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主语或宾语</a:t>
            </a:r>
            <a:endParaRPr lang="zh-CN" altLang="en-US" sz="3200" b="1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endParaRPr lang="zh-CN" altLang="en-US" sz="32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8905" name="文本框 208904"/>
          <p:cNvSpPr txBox="1"/>
          <p:nvPr/>
        </p:nvSpPr>
        <p:spPr>
          <a:xfrm>
            <a:off x="304800" y="4419600"/>
            <a:ext cx="8839200" cy="13220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I don’t like the man </a:t>
            </a:r>
            <a:r>
              <a:rPr lang="en-US" altLang="zh-CN" sz="320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en-US" altLang="zh-CN" sz="3200">
                <a:solidFill>
                  <a:srgbClr val="0066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that/who</a:t>
            </a:r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is smoking.</a:t>
            </a:r>
            <a:r>
              <a:rPr lang="zh-CN" altLang="en-US"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（主语）</a:t>
            </a:r>
            <a:endParaRPr lang="zh-CN" altLang="en-US" sz="32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endParaRPr lang="zh-CN" altLang="en-US" sz="3200" b="1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8906" name="文本框 208905"/>
          <p:cNvSpPr txBox="1"/>
          <p:nvPr/>
        </p:nvSpPr>
        <p:spPr>
          <a:xfrm>
            <a:off x="381000" y="5194935"/>
            <a:ext cx="8763000" cy="11287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This is the reply </a:t>
            </a:r>
            <a:r>
              <a:rPr lang="en-US" altLang="zh-CN" sz="3200">
                <a:solidFill>
                  <a:srgbClr val="0066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(that/which)</a:t>
            </a:r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I’ve just  received. </a:t>
            </a:r>
            <a:r>
              <a:rPr lang="en-US" altLang="zh-CN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altLang="en-US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宾语</a:t>
            </a:r>
            <a:r>
              <a:rPr lang="en-US" altLang="zh-CN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altLang="zh-CN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088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89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89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89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89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8902" grpId="0"/>
      <p:bldP spid="208903" grpId="0"/>
      <p:bldP spid="208904" grpId="0"/>
      <p:bldP spid="208905" grpId="0"/>
      <p:bldP spid="20890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图片 210946" descr="图片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8600" y="165100"/>
            <a:ext cx="1905000" cy="15097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10948" name="矩形 210947"/>
          <p:cNvSpPr/>
          <p:nvPr/>
        </p:nvSpPr>
        <p:spPr>
          <a:xfrm>
            <a:off x="2133600" y="304800"/>
            <a:ext cx="6400800" cy="762000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 anchor="t">
            <a:spAutoFit/>
          </a:bodyPr>
          <a:lstStyle/>
          <a:p>
            <a:pPr algn="ctr">
              <a:lnSpc>
                <a:spcPct val="110000"/>
              </a:lnSpc>
              <a:buFont typeface="Arial" panose="020B0604020202020204" pitchFamily="34" charset="0"/>
            </a:pPr>
            <a:r>
              <a:rPr lang="en-US" altLang="zh-CN" sz="40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5.</a:t>
            </a:r>
            <a:r>
              <a:rPr lang="zh-CN" altLang="en-US" sz="40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定语从句的结构</a:t>
            </a:r>
            <a:endParaRPr lang="en-US" altLang="zh-CN" sz="40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10949" name="矩形 210948"/>
          <p:cNvSpPr/>
          <p:nvPr/>
        </p:nvSpPr>
        <p:spPr>
          <a:xfrm>
            <a:off x="152400" y="5334000"/>
            <a:ext cx="8534400" cy="1244600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anchor="t">
            <a:spAutoFit/>
          </a:bodyPr>
          <a:lstStyle/>
          <a:p>
            <a:pPr marL="342900" indent="-342900">
              <a:lnSpc>
                <a:spcPct val="105000"/>
              </a:lnSpc>
              <a:buFont typeface="Arial" panose="020B0604020202020204" pitchFamily="34" charset="0"/>
            </a:pP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….</a:t>
            </a: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先行词（名词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/</a:t>
            </a: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代词）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+</a:t>
            </a:r>
            <a:r>
              <a:rPr lang="zh-CN" altLang="en-US" b="1" u="sng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关系代词（</a:t>
            </a:r>
            <a:r>
              <a:rPr lang="en-US" altLang="zh-CN" b="1" u="sng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who/which/that/whom)+ ….</a:t>
            </a:r>
            <a:endParaRPr lang="en-US" altLang="zh-CN" b="1" u="sng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0484" name="文本框 210949"/>
          <p:cNvSpPr txBox="1"/>
          <p:nvPr/>
        </p:nvSpPr>
        <p:spPr>
          <a:xfrm>
            <a:off x="1203325" y="1820863"/>
            <a:ext cx="18415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endParaRPr lang="zh-CN" sz="3200" u="sng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10954" name="文本框 210953"/>
          <p:cNvSpPr txBox="1"/>
          <p:nvPr/>
        </p:nvSpPr>
        <p:spPr>
          <a:xfrm>
            <a:off x="0" y="1371600"/>
            <a:ext cx="9144000" cy="372586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1.He never forgets </a:t>
            </a:r>
            <a:r>
              <a:rPr lang="en-US" altLang="zh-CN" sz="2800" b="1" u="sng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the things</a:t>
            </a:r>
            <a:r>
              <a:rPr lang="en-US" altLang="zh-CN"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that/which</a:t>
            </a:r>
            <a:r>
              <a:rPr lang="en-US" altLang="zh-CN"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he </a:t>
            </a:r>
            <a:endParaRPr lang="en-US" altLang="zh-CN" sz="2800" b="1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needs to do.</a:t>
            </a:r>
            <a:endParaRPr lang="en-US" altLang="zh-CN" sz="2800" b="1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2.You should pay no attention to </a:t>
            </a:r>
            <a:r>
              <a:rPr lang="en-US" altLang="zh-CN" sz="2800" b="1" u="sng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those</a:t>
            </a:r>
            <a:r>
              <a:rPr lang="en-US" altLang="zh-CN"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that/who </a:t>
            </a:r>
            <a:r>
              <a:rPr lang="en-US" altLang="zh-CN"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endParaRPr lang="en-US" altLang="zh-CN" sz="2800" b="1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laugh at you.</a:t>
            </a:r>
            <a:endParaRPr lang="en-US" altLang="zh-CN" sz="2800" b="1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3.Do you know </a:t>
            </a:r>
            <a:r>
              <a:rPr lang="en-US" altLang="zh-CN" sz="2800" b="1" u="sng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the teachers</a:t>
            </a:r>
            <a:r>
              <a:rPr lang="en-US" altLang="zh-CN"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that/who</a:t>
            </a:r>
            <a:r>
              <a:rPr lang="en-US" altLang="zh-CN"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are sitting in </a:t>
            </a:r>
            <a:endParaRPr lang="en-US" altLang="zh-CN" sz="2800" b="1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our classroom now? </a:t>
            </a:r>
            <a:endParaRPr lang="en-US" altLang="zh-CN" sz="2800" b="1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109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109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0948" grpId="0"/>
      <p:bldP spid="210949" grpId="0"/>
      <p:bldP spid="21095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文本框 211969"/>
          <p:cNvSpPr txBox="1"/>
          <p:nvPr/>
        </p:nvSpPr>
        <p:spPr>
          <a:xfrm>
            <a:off x="1403350" y="1844675"/>
            <a:ext cx="7343775" cy="8064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lnSpc>
                <a:spcPct val="130000"/>
              </a:lnSpc>
              <a:buFont typeface="Arial" panose="020B0604020202020204" pitchFamily="34" charset="0"/>
            </a:pPr>
            <a:endParaRPr lang="zh-CN" b="1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3554" name="矩形 211970"/>
          <p:cNvSpPr/>
          <p:nvPr/>
        </p:nvSpPr>
        <p:spPr>
          <a:xfrm>
            <a:off x="1371600" y="2362200"/>
            <a:ext cx="73914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algn="ctr"/>
            <a:r>
              <a:rPr lang="en-US" altLang="zh-CN" b="1">
                <a:solidFill>
                  <a:srgbClr val="3333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Task 3: How to use relative pronouns?</a:t>
            </a:r>
            <a:br>
              <a:rPr lang="en-US" altLang="zh-CN" b="1">
                <a:solidFill>
                  <a:srgbClr val="3333CC"/>
                </a:solidFill>
                <a:latin typeface="Arial" panose="020B0604020202020204" pitchFamily="34" charset="0"/>
                <a:ea typeface="宋体" panose="02010600030101010101" pitchFamily="2" charset="-122"/>
              </a:rPr>
            </a:br>
            <a:br>
              <a:rPr lang="en-US" altLang="zh-CN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</a:br>
            <a:r>
              <a:rPr lang="zh-CN" altLang="en-US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如何使用关系代词</a:t>
            </a:r>
            <a:r>
              <a:rPr lang="en-US" altLang="zh-CN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that/which/who/whom</a:t>
            </a:r>
            <a:r>
              <a:rPr lang="zh-CN" altLang="en-US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？</a:t>
            </a:r>
            <a:endParaRPr lang="zh-CN" altLang="en-US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3555" name="图片 211971" descr="wen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36513"/>
            <a:ext cx="1798638" cy="14255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3556" name="图片 211972" descr="untitled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72200" y="4376738"/>
            <a:ext cx="2971800" cy="248126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random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4" name="标题 192513"/>
          <p:cNvSpPr>
            <a:spLocks noGrp="1"/>
          </p:cNvSpPr>
          <p:nvPr>
            <p:ph type="title"/>
          </p:nvPr>
        </p:nvSpPr>
        <p:spPr>
          <a:xfrm>
            <a:off x="304800" y="836930"/>
            <a:ext cx="8745220" cy="655320"/>
          </a:xfrm>
          <a:solidFill>
            <a:srgbClr val="FFFF00"/>
          </a:solidFill>
        </p:spPr>
        <p:txBody>
          <a:bodyPr anchor="ctr"/>
          <a:lstStyle/>
          <a:p>
            <a:r>
              <a:rPr lang="en-US" altLang="zh-CN" sz="3600" b="1">
                <a:solidFill>
                  <a:srgbClr val="0066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which</a:t>
            </a:r>
            <a:r>
              <a:rPr lang="en-US" altLang="zh-CN" sz="3200" b="1">
                <a:solidFill>
                  <a:srgbClr val="990000"/>
                </a:solidFill>
              </a:rPr>
              <a:t>         </a:t>
            </a:r>
            <a:r>
              <a:rPr lang="zh-CN" altLang="en-US" sz="3000" b="1">
                <a:solidFill>
                  <a:srgbClr val="990000"/>
                </a:solidFill>
              </a:rPr>
              <a:t>代替</a:t>
            </a:r>
            <a:r>
              <a:rPr lang="zh-CN" altLang="en-US" sz="3000" b="1">
                <a:solidFill>
                  <a:srgbClr val="FF0000"/>
                </a:solidFill>
              </a:rPr>
              <a:t>事物</a:t>
            </a:r>
            <a:r>
              <a:rPr lang="zh-CN" altLang="en-US" sz="3000" b="1">
                <a:solidFill>
                  <a:srgbClr val="990000"/>
                </a:solidFill>
              </a:rPr>
              <a:t>，在从句中充当</a:t>
            </a:r>
            <a:r>
              <a:rPr lang="zh-CN" altLang="en-US" sz="3000" b="1">
                <a:solidFill>
                  <a:srgbClr val="FF0066"/>
                </a:solidFill>
              </a:rPr>
              <a:t>主语</a:t>
            </a:r>
            <a:r>
              <a:rPr lang="zh-CN" altLang="en-US" sz="3000" b="1">
                <a:solidFill>
                  <a:srgbClr val="990000"/>
                </a:solidFill>
              </a:rPr>
              <a:t>或</a:t>
            </a:r>
            <a:r>
              <a:rPr lang="zh-CN" altLang="en-US" sz="3000" b="1">
                <a:solidFill>
                  <a:srgbClr val="FF0066"/>
                </a:solidFill>
              </a:rPr>
              <a:t>宾语</a:t>
            </a:r>
            <a:endParaRPr lang="zh-CN" altLang="en-US" sz="3000" b="1">
              <a:solidFill>
                <a:srgbClr val="FF0066"/>
              </a:solidFill>
            </a:endParaRPr>
          </a:p>
        </p:txBody>
      </p:sp>
      <p:sp>
        <p:nvSpPr>
          <p:cNvPr id="24578" name="文本占位符 192514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4835525"/>
          </a:xfrm>
        </p:spPr>
        <p:txBody>
          <a:bodyPr anchor="t"/>
          <a:lstStyle/>
          <a:p>
            <a:pPr>
              <a:lnSpc>
                <a:spcPct val="90000"/>
              </a:lnSpc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en-US" altLang="zh-CN" sz="2800" b="1"/>
              <a:t>1.I can’t find the letter. The letter came this morning.</a:t>
            </a:r>
            <a:endParaRPr lang="en-US" altLang="zh-CN" sz="2800" b="1"/>
          </a:p>
          <a:p>
            <a:pPr>
              <a:lnSpc>
                <a:spcPct val="90000"/>
              </a:lnSpc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en-US" altLang="zh-CN" sz="2800" b="1"/>
              <a:t> </a:t>
            </a:r>
            <a:endParaRPr lang="en-US" altLang="zh-CN" sz="2800" b="1"/>
          </a:p>
          <a:p>
            <a:pPr>
              <a:lnSpc>
                <a:spcPct val="90000"/>
              </a:lnSpc>
              <a:spcBef>
                <a:spcPct val="0"/>
              </a:spcBef>
              <a:buFont typeface="Wingdings" panose="05000000000000000000" pitchFamily="2" charset="2"/>
              <a:buNone/>
            </a:pPr>
            <a:endParaRPr lang="en-US" altLang="zh-CN" sz="2800" b="1"/>
          </a:p>
          <a:p>
            <a:pPr>
              <a:lnSpc>
                <a:spcPct val="90000"/>
              </a:lnSpc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en-US" altLang="zh-CN" sz="2800" b="1"/>
              <a:t>2.Please give me the book. The book is about travel.</a:t>
            </a:r>
            <a:endParaRPr lang="en-US" altLang="zh-CN" sz="2800" b="1"/>
          </a:p>
          <a:p>
            <a:pPr>
              <a:lnSpc>
                <a:spcPct val="90000"/>
              </a:lnSpc>
              <a:spcBef>
                <a:spcPct val="0"/>
              </a:spcBef>
              <a:buFont typeface="Wingdings" panose="05000000000000000000" pitchFamily="2" charset="2"/>
              <a:buNone/>
            </a:pPr>
            <a:endParaRPr lang="en-US" altLang="zh-CN" sz="2800" b="1"/>
          </a:p>
          <a:p>
            <a:pPr>
              <a:lnSpc>
                <a:spcPct val="90000"/>
              </a:lnSpc>
              <a:spcBef>
                <a:spcPct val="0"/>
              </a:spcBef>
              <a:buFont typeface="Wingdings" panose="05000000000000000000" pitchFamily="2" charset="2"/>
              <a:buNone/>
            </a:pPr>
            <a:endParaRPr lang="en-US" altLang="zh-CN" sz="2800" b="1"/>
          </a:p>
          <a:p>
            <a:pPr>
              <a:lnSpc>
                <a:spcPct val="90000"/>
              </a:lnSpc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en-US" altLang="zh-CN" sz="2800" b="1"/>
              <a:t>3.This is the bag. My mother bought it last week.</a:t>
            </a:r>
            <a:endParaRPr lang="en-US" altLang="zh-CN" sz="2800" b="1"/>
          </a:p>
          <a:p>
            <a:pPr>
              <a:lnSpc>
                <a:spcPct val="90000"/>
              </a:lnSpc>
              <a:spcBef>
                <a:spcPct val="0"/>
              </a:spcBef>
              <a:buFont typeface="Wingdings" panose="05000000000000000000" pitchFamily="2" charset="2"/>
              <a:buNone/>
            </a:pPr>
            <a:endParaRPr lang="en-US" altLang="zh-CN" sz="2800" b="1"/>
          </a:p>
          <a:p>
            <a:pPr>
              <a:lnSpc>
                <a:spcPct val="90000"/>
              </a:lnSpc>
              <a:spcBef>
                <a:spcPct val="0"/>
              </a:spcBef>
              <a:buFont typeface="Wingdings" panose="05000000000000000000" pitchFamily="2" charset="2"/>
              <a:buNone/>
            </a:pPr>
            <a:endParaRPr lang="en-US" altLang="zh-CN" sz="2800" b="1"/>
          </a:p>
          <a:p>
            <a:pPr>
              <a:lnSpc>
                <a:spcPct val="90000"/>
              </a:lnSpc>
              <a:spcBef>
                <a:spcPct val="0"/>
              </a:spcBef>
              <a:buFont typeface="Wingdings" panose="05000000000000000000" pitchFamily="2" charset="2"/>
              <a:buNone/>
            </a:pPr>
            <a:r>
              <a:rPr lang="en-US" altLang="zh-CN" sz="2800" b="1"/>
              <a:t>4. The house is made of wood. Jack built the house.</a:t>
            </a:r>
            <a:endParaRPr lang="en-US" altLang="zh-CN" sz="2800" b="1"/>
          </a:p>
          <a:p>
            <a:pPr>
              <a:lnSpc>
                <a:spcPct val="90000"/>
              </a:lnSpc>
              <a:buNone/>
            </a:pPr>
            <a:r>
              <a:rPr lang="en-US" altLang="zh-CN" b="1"/>
              <a:t>   </a:t>
            </a:r>
            <a:endParaRPr lang="en-US" altLang="zh-CN" b="1"/>
          </a:p>
        </p:txBody>
      </p:sp>
      <p:sp>
        <p:nvSpPr>
          <p:cNvPr id="192516" name="文本框 192515"/>
          <p:cNvSpPr txBox="1"/>
          <p:nvPr/>
        </p:nvSpPr>
        <p:spPr>
          <a:xfrm>
            <a:off x="381000" y="4419600"/>
            <a:ext cx="8305800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en-US" altLang="zh-CN"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en-US" altLang="zh-CN" sz="2400" b="1">
                <a:solidFill>
                  <a:srgbClr val="CC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This is the bag </a:t>
            </a:r>
            <a:r>
              <a:rPr lang="en-US" altLang="zh-CN" sz="24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which</a:t>
            </a:r>
            <a:r>
              <a:rPr lang="en-US" altLang="zh-CN" sz="2400" b="1">
                <a:solidFill>
                  <a:srgbClr val="CC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my mother bought last week.</a:t>
            </a:r>
            <a:endParaRPr lang="en-US" altLang="zh-CN" sz="2400" b="1">
              <a:solidFill>
                <a:srgbClr val="CC00CC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2517" name="文本框 192516"/>
          <p:cNvSpPr txBox="1"/>
          <p:nvPr/>
        </p:nvSpPr>
        <p:spPr>
          <a:xfrm>
            <a:off x="381000" y="2174240"/>
            <a:ext cx="830580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en-US" altLang="zh-CN" sz="2400" b="1">
                <a:solidFill>
                  <a:srgbClr val="CC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I can’t find the letter </a:t>
            </a:r>
            <a:r>
              <a:rPr lang="en-US" altLang="zh-CN" sz="2400" b="1">
                <a:solidFill>
                  <a:srgbClr val="FF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which</a:t>
            </a:r>
            <a:r>
              <a:rPr lang="en-US" altLang="zh-CN" sz="2400" b="1">
                <a:solidFill>
                  <a:srgbClr val="CC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came this morning.</a:t>
            </a:r>
            <a:endParaRPr lang="en-US" altLang="zh-CN" sz="2400" b="1">
              <a:solidFill>
                <a:srgbClr val="CC00CC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2518" name="文本框 192517"/>
          <p:cNvSpPr txBox="1"/>
          <p:nvPr/>
        </p:nvSpPr>
        <p:spPr>
          <a:xfrm>
            <a:off x="381000" y="3296920"/>
            <a:ext cx="830580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en-US" altLang="zh-CN" sz="2400" b="1">
                <a:solidFill>
                  <a:srgbClr val="CC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Please give me the book </a:t>
            </a:r>
            <a:r>
              <a:rPr lang="en-US" altLang="zh-CN" sz="2400" b="1">
                <a:solidFill>
                  <a:srgbClr val="FF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which</a:t>
            </a:r>
            <a:r>
              <a:rPr lang="en-US" altLang="zh-CN" sz="2400" b="1">
                <a:solidFill>
                  <a:srgbClr val="CC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is about travel.</a:t>
            </a:r>
            <a:endParaRPr lang="en-US" altLang="zh-CN" sz="2400" b="1">
              <a:solidFill>
                <a:srgbClr val="CC00CC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2519" name="文本框 192518"/>
          <p:cNvSpPr txBox="1"/>
          <p:nvPr/>
        </p:nvSpPr>
        <p:spPr>
          <a:xfrm>
            <a:off x="419100" y="5636260"/>
            <a:ext cx="8305800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en-US" altLang="zh-CN" sz="2400" b="1">
                <a:solidFill>
                  <a:srgbClr val="CC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The house </a:t>
            </a:r>
            <a:r>
              <a:rPr lang="en-US" altLang="zh-CN" sz="24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which</a:t>
            </a:r>
            <a:r>
              <a:rPr lang="en-US" altLang="zh-CN" sz="2400" b="1">
                <a:solidFill>
                  <a:srgbClr val="CC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Jack built is made of wood. </a:t>
            </a:r>
            <a:endParaRPr lang="en-US" altLang="zh-CN" sz="2400" b="1">
              <a:solidFill>
                <a:srgbClr val="CC00CC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2520" name="文本框 192519"/>
          <p:cNvSpPr txBox="1"/>
          <p:nvPr/>
        </p:nvSpPr>
        <p:spPr>
          <a:xfrm>
            <a:off x="170498" y="6248400"/>
            <a:ext cx="9144000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zh-CN" altLang="en-US" sz="2400" b="1">
                <a:solidFill>
                  <a:srgbClr val="99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关系代词在从句中作宾语时</a:t>
            </a:r>
            <a:r>
              <a:rPr lang="en-US" altLang="zh-CN" sz="2400" b="1">
                <a:solidFill>
                  <a:srgbClr val="99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,</a:t>
            </a:r>
            <a:r>
              <a:rPr lang="zh-CN" altLang="en-US" sz="2400" b="1">
                <a:solidFill>
                  <a:srgbClr val="99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可以省略</a:t>
            </a:r>
            <a:r>
              <a:rPr lang="en-US" altLang="zh-CN" sz="2400" b="1">
                <a:solidFill>
                  <a:srgbClr val="99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;</a:t>
            </a:r>
            <a:r>
              <a:rPr lang="zh-CN" altLang="en-US" sz="2400" b="1" u="sng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做主语时</a:t>
            </a:r>
            <a:r>
              <a:rPr lang="en-US" altLang="zh-CN" sz="2400" b="1" u="sng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,</a:t>
            </a:r>
            <a:r>
              <a:rPr lang="zh-CN" altLang="en-US" sz="2400" b="1" u="sng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不能省略</a:t>
            </a:r>
            <a:r>
              <a:rPr lang="zh-CN" altLang="en-US" sz="2400" b="1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。</a:t>
            </a:r>
            <a:endParaRPr lang="zh-CN" altLang="en-US" sz="2400" b="1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2521" name="文本框 192520"/>
          <p:cNvSpPr txBox="1"/>
          <p:nvPr/>
        </p:nvSpPr>
        <p:spPr>
          <a:xfrm>
            <a:off x="2795270" y="4268470"/>
            <a:ext cx="914400" cy="76200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anchor="t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en-US" altLang="zh-CN" sz="440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/</a:t>
            </a:r>
            <a:endParaRPr lang="en-US" altLang="zh-CN" sz="440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2522" name="文本框 192521"/>
          <p:cNvSpPr txBox="1"/>
          <p:nvPr/>
        </p:nvSpPr>
        <p:spPr>
          <a:xfrm>
            <a:off x="2083435" y="5486400"/>
            <a:ext cx="914400" cy="76200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anchor="t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en-US" altLang="zh-CN" sz="440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/</a:t>
            </a:r>
            <a:endParaRPr lang="en-US" altLang="zh-CN" sz="440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2523" name="文本框 192522"/>
          <p:cNvSpPr txBox="1"/>
          <p:nvPr/>
        </p:nvSpPr>
        <p:spPr>
          <a:xfrm>
            <a:off x="3437890" y="2112010"/>
            <a:ext cx="914400" cy="519113"/>
          </a:xfrm>
          <a:prstGeom prst="rect">
            <a:avLst/>
          </a:prstGeom>
          <a:solidFill>
            <a:srgbClr val="99CCFF"/>
          </a:solidFill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that</a:t>
            </a:r>
            <a:endParaRPr lang="en-US" altLang="zh-CN" sz="2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2524" name="文本框 192523"/>
          <p:cNvSpPr txBox="1"/>
          <p:nvPr/>
        </p:nvSpPr>
        <p:spPr>
          <a:xfrm>
            <a:off x="4076700" y="3296920"/>
            <a:ext cx="914400" cy="519113"/>
          </a:xfrm>
          <a:prstGeom prst="rect">
            <a:avLst/>
          </a:prstGeom>
          <a:solidFill>
            <a:srgbClr val="99CCFF"/>
          </a:solidFill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that</a:t>
            </a:r>
            <a:endParaRPr lang="en-US" altLang="zh-CN" sz="2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2525" name="文本框 192524"/>
          <p:cNvSpPr txBox="1"/>
          <p:nvPr/>
        </p:nvSpPr>
        <p:spPr>
          <a:xfrm>
            <a:off x="2795270" y="4390390"/>
            <a:ext cx="914400" cy="519113"/>
          </a:xfrm>
          <a:prstGeom prst="rect">
            <a:avLst/>
          </a:prstGeom>
          <a:solidFill>
            <a:srgbClr val="99CCFF"/>
          </a:solidFill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that</a:t>
            </a:r>
            <a:endParaRPr lang="en-US" altLang="zh-CN" sz="2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2526" name="文本框 192525"/>
          <p:cNvSpPr txBox="1"/>
          <p:nvPr/>
        </p:nvSpPr>
        <p:spPr>
          <a:xfrm>
            <a:off x="2083435" y="5607685"/>
            <a:ext cx="914400" cy="519113"/>
          </a:xfrm>
          <a:prstGeom prst="rect">
            <a:avLst/>
          </a:prstGeom>
          <a:solidFill>
            <a:srgbClr val="99CCFF"/>
          </a:solidFill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that</a:t>
            </a:r>
            <a:endParaRPr lang="en-US" altLang="zh-CN" sz="2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590" name="矩形 192526"/>
          <p:cNvSpPr/>
          <p:nvPr/>
        </p:nvSpPr>
        <p:spPr>
          <a:xfrm>
            <a:off x="228600" y="0"/>
            <a:ext cx="1944688" cy="98107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  <a:normAutofit/>
          </a:bodyPr>
          <a:lstStyle/>
          <a:p>
            <a:pPr algn="ctr"/>
            <a:r>
              <a:rPr lang="zh-CN" altLang="en-US" sz="3600" b="1">
                <a:ln w="9525" cap="flat" cmpd="sng">
                  <a:solidFill>
                    <a:srgbClr val="CC99FF"/>
                  </a:solidFill>
                  <a:prstDash val="solid"/>
                  <a:round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699999" algn="ctr" rotWithShape="0">
                    <a:srgbClr val="9999FF">
                      <a:alpha val="75000"/>
                    </a:srgbClr>
                  </a:outerShdw>
                </a:effectLst>
                <a:latin typeface="Arial Black" panose="020B0A04020102020204" charset="0"/>
                <a:ea typeface="Arial Black" panose="020B0A04020102020204" charset="0"/>
              </a:rPr>
              <a:t>Group work</a:t>
            </a:r>
            <a:endParaRPr lang="zh-CN" altLang="en-US" sz="3600" b="1">
              <a:ln w="9525" cap="flat" cmpd="sng">
                <a:solidFill>
                  <a:srgbClr val="CC99FF"/>
                </a:solidFill>
                <a:prstDash val="solid"/>
                <a:round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699999" algn="ctr" rotWithShape="0">
                  <a:srgbClr val="9999FF">
                    <a:alpha val="75000"/>
                  </a:srgbClr>
                </a:outerShdw>
              </a:effectLst>
              <a:latin typeface="Arial Black" panose="020B0A04020102020204" charset="0"/>
              <a:ea typeface="Arial Black" panose="020B0A04020102020204" charset="0"/>
            </a:endParaRPr>
          </a:p>
        </p:txBody>
      </p:sp>
      <p:sp>
        <p:nvSpPr>
          <p:cNvPr id="192528" name="文本框 192527"/>
          <p:cNvSpPr txBox="1"/>
          <p:nvPr/>
        </p:nvSpPr>
        <p:spPr>
          <a:xfrm>
            <a:off x="1619250" y="843915"/>
            <a:ext cx="14478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b="1">
                <a:latin typeface="Times New Roman" panose="02020603050405020304" pitchFamily="18" charset="0"/>
                <a:ea typeface="宋体" panose="02010600030101010101" pitchFamily="2" charset="-122"/>
              </a:rPr>
              <a:t>/that</a:t>
            </a:r>
            <a:endParaRPr lang="en-US" altLang="zh-CN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25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25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25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25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25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25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25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25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25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25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25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25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25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25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25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25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25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25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25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925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925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25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925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25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25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925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25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925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925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925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925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925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925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925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925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925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925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2514" grpId="0"/>
      <p:bldP spid="192516" grpId="0"/>
      <p:bldP spid="192517" grpId="0" build="allAtOnce"/>
      <p:bldP spid="192518" grpId="0"/>
      <p:bldP spid="192519" grpId="0"/>
      <p:bldP spid="192520" grpId="0"/>
      <p:bldP spid="192521" grpId="0"/>
      <p:bldP spid="192522" grpId="0"/>
      <p:bldP spid="192523" grpId="0"/>
      <p:bldP spid="192524" grpId="0"/>
      <p:bldP spid="192525" grpId="0"/>
      <p:bldP spid="192526" grpId="0"/>
      <p:bldP spid="19252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62" name="标题 194561"/>
          <p:cNvSpPr>
            <a:spLocks noGrp="1"/>
          </p:cNvSpPr>
          <p:nvPr>
            <p:ph type="title"/>
          </p:nvPr>
        </p:nvSpPr>
        <p:spPr>
          <a:xfrm>
            <a:off x="173355" y="655320"/>
            <a:ext cx="6842125" cy="868680"/>
          </a:xfrm>
          <a:solidFill>
            <a:srgbClr val="FFFF00"/>
          </a:solidFill>
        </p:spPr>
        <p:txBody>
          <a:bodyPr anchor="ctr"/>
          <a:lstStyle/>
          <a:p>
            <a:r>
              <a:rPr lang="en-US" altLang="zh-CN" sz="3600" b="1">
                <a:solidFill>
                  <a:srgbClr val="0066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who </a:t>
            </a:r>
            <a:r>
              <a:rPr lang="zh-CN" altLang="en-US" sz="3000" b="1">
                <a:solidFill>
                  <a:srgbClr val="990000"/>
                </a:solidFill>
              </a:rPr>
              <a:t>代替</a:t>
            </a:r>
            <a:r>
              <a:rPr lang="zh-CN" altLang="en-US" sz="3000" b="1">
                <a:solidFill>
                  <a:srgbClr val="FF0000"/>
                </a:solidFill>
              </a:rPr>
              <a:t>人</a:t>
            </a:r>
            <a:r>
              <a:rPr lang="en-US" altLang="zh-CN" sz="3000" b="1">
                <a:solidFill>
                  <a:srgbClr val="990000"/>
                </a:solidFill>
              </a:rPr>
              <a:t>,</a:t>
            </a:r>
            <a:r>
              <a:rPr lang="zh-CN" altLang="en-US" sz="3000" b="1">
                <a:solidFill>
                  <a:srgbClr val="990000"/>
                </a:solidFill>
              </a:rPr>
              <a:t>在从句中可充当</a:t>
            </a:r>
            <a:r>
              <a:rPr lang="zh-CN" altLang="en-US" sz="3000" b="1">
                <a:solidFill>
                  <a:srgbClr val="FF0000"/>
                </a:solidFill>
              </a:rPr>
              <a:t>主语</a:t>
            </a:r>
            <a:r>
              <a:rPr lang="zh-CN" altLang="en-US" sz="3000" b="1">
                <a:solidFill>
                  <a:srgbClr val="990000"/>
                </a:solidFill>
              </a:rPr>
              <a:t>。</a:t>
            </a:r>
            <a:endParaRPr lang="en-US" altLang="zh-CN" sz="3400" b="1">
              <a:solidFill>
                <a:srgbClr val="FF0066"/>
              </a:solidFill>
            </a:endParaRPr>
          </a:p>
        </p:txBody>
      </p:sp>
      <p:sp>
        <p:nvSpPr>
          <p:cNvPr id="194563" name="内容占位符 194562"/>
          <p:cNvSpPr>
            <a:spLocks noGrp="1"/>
          </p:cNvSpPr>
          <p:nvPr>
            <p:ph idx="1"/>
          </p:nvPr>
        </p:nvSpPr>
        <p:spPr>
          <a:xfrm>
            <a:off x="114935" y="1524000"/>
            <a:ext cx="9144000" cy="5181600"/>
          </a:xfrm>
        </p:spPr>
        <p:txBody>
          <a:bodyPr anchor="t"/>
          <a:lstStyle/>
          <a:p>
            <a:pPr>
              <a:lnSpc>
                <a:spcPct val="90000"/>
              </a:lnSpc>
              <a:buNone/>
            </a:pPr>
            <a:r>
              <a:rPr lang="en-US" altLang="zh-CN" sz="2800" b="1"/>
              <a:t>Do you know the girl?</a:t>
            </a:r>
            <a:endParaRPr lang="en-US" altLang="zh-CN" sz="2800" b="1"/>
          </a:p>
          <a:p>
            <a:pPr>
              <a:lnSpc>
                <a:spcPct val="90000"/>
              </a:lnSpc>
              <a:buNone/>
            </a:pPr>
            <a:r>
              <a:rPr lang="en-US" altLang="zh-CN" sz="2800" b="1"/>
              <a:t>which girl?</a:t>
            </a:r>
            <a:endParaRPr lang="en-US" altLang="zh-CN" sz="2800" b="1"/>
          </a:p>
          <a:p>
            <a:pPr>
              <a:lnSpc>
                <a:spcPct val="90000"/>
              </a:lnSpc>
              <a:buNone/>
            </a:pPr>
            <a:r>
              <a:rPr lang="en-US" altLang="zh-CN" sz="2800" b="1"/>
              <a:t>1.The girl is running on the grass.</a:t>
            </a:r>
            <a:endParaRPr lang="en-US" altLang="zh-CN" sz="2800" b="1"/>
          </a:p>
          <a:p>
            <a:pPr>
              <a:lnSpc>
                <a:spcPct val="90000"/>
              </a:lnSpc>
              <a:buNone/>
            </a:pPr>
            <a:r>
              <a:rPr lang="en-US" altLang="zh-CN" sz="2800" b="1"/>
              <a:t>2. The girl likes singing very much.</a:t>
            </a:r>
            <a:endParaRPr lang="en-US" altLang="zh-CN" sz="2800" b="1"/>
          </a:p>
          <a:p>
            <a:pPr>
              <a:lnSpc>
                <a:spcPct val="90000"/>
              </a:lnSpc>
              <a:buNone/>
            </a:pPr>
            <a:endParaRPr lang="en-US" altLang="zh-CN"/>
          </a:p>
          <a:p>
            <a:pPr>
              <a:lnSpc>
                <a:spcPct val="90000"/>
              </a:lnSpc>
              <a:buNone/>
            </a:pPr>
            <a:r>
              <a:rPr lang="en-US" altLang="zh-CN" sz="2800" b="1"/>
              <a:t>1.Do you know</a:t>
            </a:r>
            <a:r>
              <a:rPr lang="en-US" altLang="zh-CN"/>
              <a:t>              </a:t>
            </a:r>
            <a:r>
              <a:rPr lang="en-US" altLang="zh-CN">
                <a:solidFill>
                  <a:srgbClr val="FF0066"/>
                </a:solidFill>
              </a:rPr>
              <a:t>            </a:t>
            </a:r>
            <a:r>
              <a:rPr lang="en-US" altLang="zh-CN"/>
              <a:t>      </a:t>
            </a:r>
            <a:r>
              <a:rPr lang="en-US" altLang="zh-CN" sz="2800" b="1"/>
              <a:t>is running on </a:t>
            </a:r>
            <a:endParaRPr lang="en-US" altLang="zh-CN" sz="2800" b="1"/>
          </a:p>
          <a:p>
            <a:pPr>
              <a:lnSpc>
                <a:spcPct val="90000"/>
              </a:lnSpc>
              <a:buNone/>
            </a:pPr>
            <a:r>
              <a:rPr lang="en-US" altLang="zh-CN" sz="2800" b="1"/>
              <a:t>   the grass.</a:t>
            </a:r>
            <a:endParaRPr lang="en-US" altLang="zh-CN" sz="2800" b="1"/>
          </a:p>
          <a:p>
            <a:pPr>
              <a:lnSpc>
                <a:spcPct val="90000"/>
              </a:lnSpc>
              <a:buNone/>
            </a:pPr>
            <a:r>
              <a:rPr lang="en-US" altLang="zh-CN" sz="2800" b="1"/>
              <a:t>2.Do you know</a:t>
            </a:r>
            <a:r>
              <a:rPr lang="en-US" altLang="zh-CN"/>
              <a:t>                                  </a:t>
            </a:r>
            <a:r>
              <a:rPr lang="en-US" altLang="zh-CN" sz="2800" b="1"/>
              <a:t>likes singing</a:t>
            </a:r>
            <a:endParaRPr lang="en-US" altLang="zh-CN" sz="2800" b="1"/>
          </a:p>
          <a:p>
            <a:pPr>
              <a:lnSpc>
                <a:spcPct val="90000"/>
              </a:lnSpc>
              <a:buNone/>
            </a:pPr>
            <a:r>
              <a:rPr lang="en-US" altLang="zh-CN" sz="2800" b="1"/>
              <a:t>   very much.</a:t>
            </a:r>
            <a:endParaRPr lang="en-US" altLang="zh-CN" sz="2800" b="1"/>
          </a:p>
          <a:p>
            <a:pPr>
              <a:lnSpc>
                <a:spcPct val="90000"/>
              </a:lnSpc>
              <a:buNone/>
            </a:pPr>
            <a:endParaRPr lang="en-US" altLang="zh-CN"/>
          </a:p>
        </p:txBody>
      </p:sp>
      <p:pic>
        <p:nvPicPr>
          <p:cNvPr id="194565" name="图片 194564" descr="u=1331581809,2328695452&amp;fm=0&amp;gp=0[1]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092950" y="333375"/>
            <a:ext cx="1600200" cy="12795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94566" name="图片 194565" descr="u=1366951858,387905305&amp;fm=0&amp;gp=0[1]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86600" y="1905000"/>
            <a:ext cx="1600200" cy="12811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94567" name="文本框 194566"/>
          <p:cNvSpPr txBox="1"/>
          <p:nvPr/>
        </p:nvSpPr>
        <p:spPr>
          <a:xfrm>
            <a:off x="4787900" y="3893820"/>
            <a:ext cx="1371600" cy="588963"/>
          </a:xfrm>
          <a:prstGeom prst="rect">
            <a:avLst/>
          </a:prstGeom>
          <a:solidFill>
            <a:srgbClr val="FFFF00"/>
          </a:solidFill>
          <a:ln w="9525" cap="flat" cmpd="sng">
            <a:solidFill>
              <a:srgbClr val="FFFF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en-US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   who</a:t>
            </a:r>
            <a:endParaRPr lang="en-US" altLang="zh-CN" sz="32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4568" name="文本框 194567"/>
          <p:cNvSpPr txBox="1"/>
          <p:nvPr/>
        </p:nvSpPr>
        <p:spPr>
          <a:xfrm>
            <a:off x="4878705" y="4899978"/>
            <a:ext cx="1300163" cy="588962"/>
          </a:xfrm>
          <a:prstGeom prst="rect">
            <a:avLst/>
          </a:prstGeom>
          <a:solidFill>
            <a:srgbClr val="FFFF00"/>
          </a:solidFill>
          <a:ln w="9525" cap="flat" cmpd="sng">
            <a:solidFill>
              <a:srgbClr val="FFFF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en-US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 who</a:t>
            </a:r>
            <a:endParaRPr lang="en-US" altLang="zh-CN" sz="32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4569" name="文本框 194568"/>
          <p:cNvSpPr txBox="1"/>
          <p:nvPr/>
        </p:nvSpPr>
        <p:spPr>
          <a:xfrm>
            <a:off x="2783840" y="3893820"/>
            <a:ext cx="134620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en-US" altLang="zh-CN" sz="320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the girl</a:t>
            </a:r>
            <a:endParaRPr lang="en-US" altLang="zh-CN" sz="3200">
              <a:solidFill>
                <a:srgbClr val="FF0066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94570" name="文本框 194569"/>
          <p:cNvSpPr txBox="1"/>
          <p:nvPr/>
        </p:nvSpPr>
        <p:spPr>
          <a:xfrm>
            <a:off x="4678045" y="3893820"/>
            <a:ext cx="1481138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en-US" altLang="zh-CN" sz="320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The girl</a:t>
            </a:r>
            <a:endParaRPr lang="en-US" altLang="zh-CN" sz="3200">
              <a:solidFill>
                <a:srgbClr val="FF0066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94571" name="文本框 194570"/>
          <p:cNvSpPr txBox="1"/>
          <p:nvPr/>
        </p:nvSpPr>
        <p:spPr>
          <a:xfrm>
            <a:off x="2783840" y="4900295"/>
            <a:ext cx="134620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en-US" altLang="zh-CN" sz="320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the girl</a:t>
            </a:r>
            <a:endParaRPr lang="en-US" altLang="zh-CN" sz="3200">
              <a:solidFill>
                <a:srgbClr val="FF0066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94572" name="文本框 194571"/>
          <p:cNvSpPr txBox="1"/>
          <p:nvPr/>
        </p:nvSpPr>
        <p:spPr>
          <a:xfrm>
            <a:off x="4787900" y="4900295"/>
            <a:ext cx="1481138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en-US" altLang="zh-CN" sz="320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The girl</a:t>
            </a:r>
            <a:endParaRPr lang="en-US" altLang="zh-CN" sz="3200">
              <a:solidFill>
                <a:srgbClr val="FF0066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94573" name="文本框 194572"/>
          <p:cNvSpPr txBox="1"/>
          <p:nvPr/>
        </p:nvSpPr>
        <p:spPr>
          <a:xfrm>
            <a:off x="4067175" y="3893820"/>
            <a:ext cx="43180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en-US" altLang="zh-CN"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?</a:t>
            </a:r>
            <a:endParaRPr lang="en-US" altLang="zh-CN" sz="3200" b="1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4574" name="文本框 194573"/>
          <p:cNvSpPr txBox="1"/>
          <p:nvPr/>
        </p:nvSpPr>
        <p:spPr>
          <a:xfrm>
            <a:off x="4067175" y="4900295"/>
            <a:ext cx="43180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en-US" altLang="zh-CN"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?</a:t>
            </a:r>
            <a:endParaRPr lang="en-US" altLang="zh-CN" sz="3200" b="1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6637" name="矩形 194574"/>
          <p:cNvSpPr/>
          <p:nvPr/>
        </p:nvSpPr>
        <p:spPr>
          <a:xfrm>
            <a:off x="250825" y="0"/>
            <a:ext cx="1944688" cy="98107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  <a:normAutofit/>
          </a:bodyPr>
          <a:lstStyle/>
          <a:p>
            <a:pPr algn="ctr"/>
            <a:r>
              <a:rPr lang="zh-CN" altLang="en-US" sz="3600" b="1">
                <a:ln w="9525" cap="flat" cmpd="sng">
                  <a:solidFill>
                    <a:srgbClr val="CC99FF"/>
                  </a:solidFill>
                  <a:prstDash val="solid"/>
                  <a:round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699999" algn="ctr" rotWithShape="0">
                    <a:srgbClr val="9999FF">
                      <a:alpha val="75000"/>
                    </a:srgbClr>
                  </a:outerShdw>
                </a:effectLst>
                <a:latin typeface="Arial Black" panose="020B0A04020102020204" charset="0"/>
                <a:ea typeface="Arial Black" panose="020B0A04020102020204" charset="0"/>
              </a:rPr>
              <a:t>Group work</a:t>
            </a:r>
            <a:endParaRPr lang="zh-CN" altLang="en-US" sz="3600" b="1">
              <a:ln w="9525" cap="flat" cmpd="sng">
                <a:solidFill>
                  <a:srgbClr val="CC99FF"/>
                </a:solidFill>
                <a:prstDash val="solid"/>
                <a:round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699999" algn="ctr" rotWithShape="0">
                  <a:srgbClr val="9999FF">
                    <a:alpha val="75000"/>
                  </a:srgbClr>
                </a:outerShdw>
              </a:effectLst>
              <a:latin typeface="Arial Black" panose="020B0A04020102020204" charset="0"/>
              <a:ea typeface="Arial Black" panose="020B0A0402010202020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45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45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45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456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456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456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456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456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456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456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456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45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45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45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456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456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456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456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456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456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456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456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45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945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45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194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1945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500"/>
                                        <p:tgtEl>
                                          <p:spTgt spid="1945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500"/>
                                        <p:tgtEl>
                                          <p:spTgt spid="1945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3">
                                            <p:txEl>
                                              <p:charRg st="168" end="18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500"/>
                                        <p:tgtEl>
                                          <p:spTgt spid="194563">
                                            <p:txEl>
                                              <p:charRg st="168" end="18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500"/>
                                        <p:tgtEl>
                                          <p:spTgt spid="1945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500"/>
                                        <p:tgtEl>
                                          <p:spTgt spid="1945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945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6" dur="500" fill="hold"/>
                                        <p:tgtEl>
                                          <p:spTgt spid="19456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87" dur="500" fill="hold"/>
                                        <p:tgtEl>
                                          <p:spTgt spid="19456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88" dur="500" fill="hold"/>
                                        <p:tgtEl>
                                          <p:spTgt spid="19456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set>
                                      <p:cBhvr>
                                        <p:cTn id="89" dur="500" fill="hold"/>
                                        <p:tgtEl>
                                          <p:spTgt spid="19456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3" dur="500" fill="hold"/>
                                        <p:tgtEl>
                                          <p:spTgt spid="19457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94" dur="500" fill="hold"/>
                                        <p:tgtEl>
                                          <p:spTgt spid="19457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95" dur="500" fill="hold"/>
                                        <p:tgtEl>
                                          <p:spTgt spid="19457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set>
                                      <p:cBhvr>
                                        <p:cTn id="96" dur="500" fill="hold"/>
                                        <p:tgtEl>
                                          <p:spTgt spid="19457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xit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500"/>
                                        <p:tgtEl>
                                          <p:spTgt spid="1945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/>
                                        <p:tgtEl>
                                          <p:spTgt spid="1945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4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500"/>
                                        <p:tgtEl>
                                          <p:spTgt spid="1945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1945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4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3" dur="500"/>
                                        <p:tgtEl>
                                          <p:spTgt spid="1945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8" dur="500"/>
                                        <p:tgtEl>
                                          <p:spTgt spid="1945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3">
                                            <p:txEl>
                                              <p:charRg st="185" end="24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3" dur="500"/>
                                        <p:tgtEl>
                                          <p:spTgt spid="194563">
                                            <p:txEl>
                                              <p:charRg st="185" end="24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3">
                                            <p:txEl>
                                              <p:charRg st="246" end="26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6" dur="500"/>
                                        <p:tgtEl>
                                          <p:spTgt spid="194563">
                                            <p:txEl>
                                              <p:charRg st="246" end="26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9" dur="500"/>
                                        <p:tgtEl>
                                          <p:spTgt spid="1945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500"/>
                                        <p:tgtEl>
                                          <p:spTgt spid="1945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5" dur="500"/>
                                        <p:tgtEl>
                                          <p:spTgt spid="1945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9" dur="500" fill="hold"/>
                                        <p:tgtEl>
                                          <p:spTgt spid="19457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140" dur="500" fill="hold"/>
                                        <p:tgtEl>
                                          <p:spTgt spid="19457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141" dur="500" fill="hold"/>
                                        <p:tgtEl>
                                          <p:spTgt spid="19457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set>
                                      <p:cBhvr>
                                        <p:cTn id="142" dur="500" fill="hold"/>
                                        <p:tgtEl>
                                          <p:spTgt spid="19457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6" dur="500" fill="hold"/>
                                        <p:tgtEl>
                                          <p:spTgt spid="19457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147" dur="500" fill="hold"/>
                                        <p:tgtEl>
                                          <p:spTgt spid="19457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animClr clrSpc="hsl" dir="cw">
                                      <p:cBhvr>
                                        <p:cTn id="148" dur="500" fill="hold"/>
                                        <p:tgtEl>
                                          <p:spTgt spid="19457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4" l="-25088"/>
                                      </p:by>
                                    </p:animClr>
                                    <p:set>
                                      <p:cBhvr>
                                        <p:cTn id="149" dur="500" fill="hold"/>
                                        <p:tgtEl>
                                          <p:spTgt spid="19457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" presetClass="exit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500"/>
                                        <p:tgtEl>
                                          <p:spTgt spid="1945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/>
                                        <p:tgtEl>
                                          <p:spTgt spid="1945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4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500"/>
                                        <p:tgtEl>
                                          <p:spTgt spid="1945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/>
                                        <p:tgtEl>
                                          <p:spTgt spid="1945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4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1945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" fill="hold"/>
                                        <p:tgtEl>
                                          <p:spTgt spid="1945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62" grpId="0"/>
      <p:bldP spid="194567" grpId="0"/>
      <p:bldP spid="194568" grpId="0"/>
      <p:bldP spid="194569" grpId="0"/>
      <p:bldP spid="194569" grpId="1"/>
      <p:bldP spid="194570" grpId="0"/>
      <p:bldP spid="194570" grpId="1"/>
      <p:bldP spid="194570" grpId="2"/>
      <p:bldP spid="194571" grpId="0"/>
      <p:bldP spid="194571" grpId="1"/>
      <p:bldP spid="194572" grpId="0"/>
      <p:bldP spid="194572" grpId="1"/>
      <p:bldP spid="194572" grpId="2"/>
      <p:bldP spid="194573" grpId="0"/>
      <p:bldP spid="194573" grpId="1"/>
      <p:bldP spid="194574" grpId="0"/>
      <p:bldP spid="194574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538" name="标题 193537"/>
          <p:cNvSpPr>
            <a:spLocks noGrp="1"/>
          </p:cNvSpPr>
          <p:nvPr>
            <p:ph type="title"/>
          </p:nvPr>
        </p:nvSpPr>
        <p:spPr>
          <a:xfrm>
            <a:off x="325120" y="981075"/>
            <a:ext cx="7555230" cy="662305"/>
          </a:xfrm>
          <a:solidFill>
            <a:srgbClr val="FFFF00"/>
          </a:solidFill>
        </p:spPr>
        <p:txBody>
          <a:bodyPr anchor="ctr"/>
          <a:lstStyle/>
          <a:p>
            <a:r>
              <a:rPr lang="en-US" altLang="zh-CN" sz="3600" b="1">
                <a:solidFill>
                  <a:srgbClr val="0066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that</a:t>
            </a:r>
            <a:r>
              <a:rPr lang="zh-CN" altLang="en-US" sz="3000" b="1">
                <a:solidFill>
                  <a:srgbClr val="990000"/>
                </a:solidFill>
              </a:rPr>
              <a:t>代替</a:t>
            </a:r>
            <a:r>
              <a:rPr lang="zh-CN" altLang="en-US" sz="3000" b="1">
                <a:solidFill>
                  <a:srgbClr val="FF0000"/>
                </a:solidFill>
              </a:rPr>
              <a:t>人</a:t>
            </a:r>
            <a:r>
              <a:rPr lang="zh-CN" altLang="en-US" sz="3000" b="1">
                <a:solidFill>
                  <a:srgbClr val="990000"/>
                </a:solidFill>
              </a:rPr>
              <a:t>，在从句中充当</a:t>
            </a:r>
            <a:r>
              <a:rPr lang="zh-CN" altLang="en-US" sz="3000" b="1">
                <a:solidFill>
                  <a:srgbClr val="FF0000"/>
                </a:solidFill>
              </a:rPr>
              <a:t>主语</a:t>
            </a:r>
            <a:r>
              <a:rPr lang="zh-CN" altLang="en-US" sz="3000" b="1">
                <a:solidFill>
                  <a:srgbClr val="990000"/>
                </a:solidFill>
              </a:rPr>
              <a:t>和</a:t>
            </a:r>
            <a:r>
              <a:rPr lang="zh-CN" altLang="en-US" sz="3000" b="1">
                <a:solidFill>
                  <a:srgbClr val="FF0000"/>
                </a:solidFill>
              </a:rPr>
              <a:t>宾语</a:t>
            </a:r>
            <a:r>
              <a:rPr lang="zh-CN" altLang="en-US" sz="3000" b="1">
                <a:solidFill>
                  <a:srgbClr val="990000"/>
                </a:solidFill>
              </a:rPr>
              <a:t>。</a:t>
            </a:r>
            <a:endParaRPr lang="zh-CN" altLang="en-US" sz="4000" b="1">
              <a:solidFill>
                <a:srgbClr val="FF0066"/>
              </a:solidFill>
              <a:latin typeface="宋体" panose="02010600030101010101" pitchFamily="2" charset="-122"/>
            </a:endParaRPr>
          </a:p>
        </p:txBody>
      </p:sp>
      <p:sp>
        <p:nvSpPr>
          <p:cNvPr id="193539" name="内容占位符 193538"/>
          <p:cNvSpPr>
            <a:spLocks noGrp="1"/>
          </p:cNvSpPr>
          <p:nvPr>
            <p:ph idx="1"/>
          </p:nvPr>
        </p:nvSpPr>
        <p:spPr>
          <a:xfrm>
            <a:off x="60325" y="1884680"/>
            <a:ext cx="9144000" cy="5334000"/>
          </a:xfrm>
        </p:spPr>
        <p:txBody>
          <a:bodyPr anchor="t"/>
          <a:lstStyle/>
          <a:p>
            <a:pPr>
              <a:buNone/>
            </a:pPr>
            <a:r>
              <a:rPr lang="en-US" altLang="zh-CN" b="1"/>
              <a:t>1.The boy is called Tom. The boy broke the window.</a:t>
            </a:r>
            <a:endParaRPr lang="en-US" altLang="zh-CN" b="1"/>
          </a:p>
          <a:p>
            <a:pPr>
              <a:buNone/>
            </a:pPr>
            <a:r>
              <a:rPr lang="en-US" altLang="zh-CN" b="1">
                <a:solidFill>
                  <a:srgbClr val="CC00CC"/>
                </a:solidFill>
              </a:rPr>
              <a:t>The</a:t>
            </a:r>
            <a:r>
              <a:rPr lang="en-US" altLang="zh-CN" b="1">
                <a:solidFill>
                  <a:srgbClr val="FF0000"/>
                </a:solidFill>
              </a:rPr>
              <a:t> b</a:t>
            </a:r>
            <a:r>
              <a:rPr lang="en-US" altLang="zh-CN" b="1">
                <a:solidFill>
                  <a:srgbClr val="CC00CC"/>
                </a:solidFill>
              </a:rPr>
              <a:t>oy</a:t>
            </a:r>
            <a:r>
              <a:rPr lang="en-US" altLang="zh-CN" b="1"/>
              <a:t> </a:t>
            </a:r>
            <a:r>
              <a:rPr lang="en-US" altLang="zh-CN" b="1">
                <a:solidFill>
                  <a:srgbClr val="FF0066"/>
                </a:solidFill>
              </a:rPr>
              <a:t>that</a:t>
            </a:r>
            <a:r>
              <a:rPr lang="en-US" altLang="zh-CN" b="1">
                <a:solidFill>
                  <a:schemeClr val="hlink"/>
                </a:solidFill>
              </a:rPr>
              <a:t>  </a:t>
            </a:r>
            <a:r>
              <a:rPr lang="en-US" altLang="zh-CN" b="1">
                <a:solidFill>
                  <a:srgbClr val="CC00CC"/>
                </a:solidFill>
              </a:rPr>
              <a:t>broke the</a:t>
            </a:r>
            <a:r>
              <a:rPr lang="en-US" altLang="zh-CN" b="1"/>
              <a:t> </a:t>
            </a:r>
            <a:r>
              <a:rPr lang="en-US" altLang="zh-CN" b="1">
                <a:solidFill>
                  <a:srgbClr val="CC00CC"/>
                </a:solidFill>
              </a:rPr>
              <a:t>window is called Tom.</a:t>
            </a:r>
            <a:endParaRPr lang="en-US" altLang="zh-CN" b="1">
              <a:solidFill>
                <a:srgbClr val="CC00CC"/>
              </a:solidFill>
            </a:endParaRPr>
          </a:p>
          <a:p>
            <a:pPr>
              <a:buNone/>
            </a:pPr>
            <a:r>
              <a:rPr lang="en-US" altLang="zh-CN" b="1"/>
              <a:t>2.Mr. Li is the person. You talked with the person on the bus.</a:t>
            </a:r>
            <a:endParaRPr lang="en-US" altLang="zh-CN" b="1"/>
          </a:p>
          <a:p>
            <a:pPr>
              <a:buNone/>
            </a:pPr>
            <a:r>
              <a:rPr lang="en-US" altLang="zh-CN" b="1">
                <a:solidFill>
                  <a:srgbClr val="CC00CC"/>
                </a:solidFill>
              </a:rPr>
              <a:t>Mr. Liu is the person</a:t>
            </a:r>
            <a:r>
              <a:rPr lang="en-US" altLang="zh-CN" b="1"/>
              <a:t>  </a:t>
            </a:r>
            <a:r>
              <a:rPr lang="en-US" altLang="zh-CN" b="1">
                <a:solidFill>
                  <a:srgbClr val="FF0066"/>
                </a:solidFill>
              </a:rPr>
              <a:t>that</a:t>
            </a:r>
            <a:r>
              <a:rPr lang="en-US" altLang="zh-CN" b="1"/>
              <a:t> </a:t>
            </a:r>
            <a:r>
              <a:rPr lang="en-US" altLang="zh-CN" b="1">
                <a:solidFill>
                  <a:srgbClr val="CC00CC"/>
                </a:solidFill>
              </a:rPr>
              <a:t>you talked with on the bus.</a:t>
            </a:r>
            <a:endParaRPr lang="en-US" altLang="zh-CN"/>
          </a:p>
          <a:p>
            <a:pPr>
              <a:buNone/>
            </a:pPr>
            <a:r>
              <a:rPr lang="en-US" altLang="zh-CN" sz="3600" b="1">
                <a:solidFill>
                  <a:srgbClr val="990000"/>
                </a:solidFill>
              </a:rPr>
              <a:t>    </a:t>
            </a:r>
            <a:r>
              <a:rPr lang="zh-CN" altLang="en-US" sz="3600" b="1">
                <a:solidFill>
                  <a:srgbClr val="990000"/>
                </a:solidFill>
              </a:rPr>
              <a:t>关系代词在从句中作宾语时，可以省略。</a:t>
            </a:r>
            <a:endParaRPr lang="en-US" altLang="zh-CN" sz="3600" b="1">
              <a:solidFill>
                <a:srgbClr val="990000"/>
              </a:solidFill>
            </a:endParaRPr>
          </a:p>
        </p:txBody>
      </p:sp>
      <p:sp>
        <p:nvSpPr>
          <p:cNvPr id="193540" name="文本框 193539"/>
          <p:cNvSpPr txBox="1"/>
          <p:nvPr/>
        </p:nvSpPr>
        <p:spPr>
          <a:xfrm>
            <a:off x="4187825" y="4539615"/>
            <a:ext cx="889000" cy="76835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en-US" altLang="zh-CN" sz="4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</a:t>
            </a:r>
            <a:r>
              <a:rPr lang="en-US" altLang="zh-CN" sz="4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/</a:t>
            </a:r>
            <a:endParaRPr lang="en-US" altLang="zh-CN" sz="4400" b="1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5604" name="矩形 193540"/>
          <p:cNvSpPr/>
          <p:nvPr/>
        </p:nvSpPr>
        <p:spPr>
          <a:xfrm>
            <a:off x="233680" y="0"/>
            <a:ext cx="1944688" cy="98107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  <a:normAutofit/>
          </a:bodyPr>
          <a:lstStyle/>
          <a:p>
            <a:pPr algn="ctr"/>
            <a:r>
              <a:rPr lang="zh-CN" altLang="en-US" sz="3600" b="1">
                <a:ln w="9525" cap="flat" cmpd="sng">
                  <a:solidFill>
                    <a:srgbClr val="CC99FF"/>
                  </a:solidFill>
                  <a:prstDash val="solid"/>
                  <a:round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699999" algn="ctr" rotWithShape="0">
                    <a:srgbClr val="9999FF">
                      <a:alpha val="75000"/>
                    </a:srgbClr>
                  </a:outerShdw>
                </a:effectLst>
                <a:latin typeface="Arial Black" panose="020B0A04020102020204" charset="0"/>
                <a:ea typeface="Arial Black" panose="020B0A04020102020204" charset="0"/>
              </a:rPr>
              <a:t>Group work</a:t>
            </a:r>
            <a:endParaRPr lang="zh-CN" altLang="en-US" sz="3600" b="1">
              <a:ln w="9525" cap="flat" cmpd="sng">
                <a:solidFill>
                  <a:srgbClr val="CC99FF"/>
                </a:solidFill>
                <a:prstDash val="solid"/>
                <a:round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699999" algn="ctr" rotWithShape="0">
                  <a:srgbClr val="9999FF">
                    <a:alpha val="75000"/>
                  </a:srgbClr>
                </a:outerShdw>
              </a:effectLst>
              <a:latin typeface="Arial Black" panose="020B0A04020102020204" charset="0"/>
              <a:ea typeface="Arial Black" panose="020B0A0402010202020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35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935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35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93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93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935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935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35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935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35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3538" grpId="0"/>
      <p:bldP spid="19354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6" name="标题 195585"/>
          <p:cNvSpPr>
            <a:spLocks noGrp="1"/>
          </p:cNvSpPr>
          <p:nvPr>
            <p:ph type="title"/>
          </p:nvPr>
        </p:nvSpPr>
        <p:spPr>
          <a:xfrm>
            <a:off x="533400" y="917575"/>
            <a:ext cx="7543800" cy="799465"/>
          </a:xfrm>
          <a:solidFill>
            <a:srgbClr val="FFFF00"/>
          </a:solidFill>
        </p:spPr>
        <p:txBody>
          <a:bodyPr anchor="ctr"/>
          <a:lstStyle/>
          <a:p>
            <a:r>
              <a:rPr lang="en-US" altLang="zh-CN" sz="3600" b="1">
                <a:solidFill>
                  <a:srgbClr val="0066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who  /  whom</a:t>
            </a:r>
            <a:r>
              <a:rPr lang="zh-CN" altLang="en-US" sz="3000" b="1">
                <a:solidFill>
                  <a:srgbClr val="990000"/>
                </a:solidFill>
              </a:rPr>
              <a:t>代替</a:t>
            </a:r>
            <a:r>
              <a:rPr lang="zh-CN" altLang="en-US" sz="3000" b="1">
                <a:solidFill>
                  <a:srgbClr val="FF0000"/>
                </a:solidFill>
              </a:rPr>
              <a:t>人</a:t>
            </a:r>
            <a:r>
              <a:rPr lang="zh-CN" altLang="en-US" sz="3000" b="1">
                <a:solidFill>
                  <a:srgbClr val="990000"/>
                </a:solidFill>
              </a:rPr>
              <a:t>,在从句中充当</a:t>
            </a:r>
            <a:r>
              <a:rPr lang="zh-CN" altLang="en-US" sz="3000" b="1">
                <a:solidFill>
                  <a:srgbClr val="FF0000"/>
                </a:solidFill>
              </a:rPr>
              <a:t>宾语</a:t>
            </a:r>
            <a:r>
              <a:rPr lang="zh-CN" altLang="en-US" sz="3000" b="1">
                <a:solidFill>
                  <a:srgbClr val="990000"/>
                </a:solidFill>
              </a:rPr>
              <a:t>。</a:t>
            </a:r>
            <a:endParaRPr lang="zh-CN" altLang="en-US" sz="3400" b="1">
              <a:solidFill>
                <a:srgbClr val="FF0066"/>
              </a:solidFill>
            </a:endParaRPr>
          </a:p>
        </p:txBody>
      </p:sp>
      <p:sp>
        <p:nvSpPr>
          <p:cNvPr id="195587" name="内容占位符 195586"/>
          <p:cNvSpPr>
            <a:spLocks noGrp="1"/>
          </p:cNvSpPr>
          <p:nvPr>
            <p:ph idx="1"/>
          </p:nvPr>
        </p:nvSpPr>
        <p:spPr>
          <a:xfrm>
            <a:off x="609600" y="1981200"/>
            <a:ext cx="7883525" cy="760730"/>
          </a:xfrm>
        </p:spPr>
        <p:txBody>
          <a:bodyPr anchor="t"/>
          <a:lstStyle/>
          <a:p>
            <a:pPr>
              <a:lnSpc>
                <a:spcPct val="90000"/>
              </a:lnSpc>
              <a:buNone/>
            </a:pPr>
            <a:r>
              <a:rPr lang="en-US" altLang="zh-CN" sz="2800" b="1"/>
              <a:t>He is the man.            I told you about him.</a:t>
            </a:r>
            <a:endParaRPr lang="en-US" altLang="zh-CN" sz="2800" b="1"/>
          </a:p>
          <a:p>
            <a:pPr>
              <a:lnSpc>
                <a:spcPct val="90000"/>
              </a:lnSpc>
              <a:buNone/>
            </a:pPr>
            <a:r>
              <a:rPr lang="en-US" altLang="zh-CN" sz="2800" b="1"/>
              <a:t>                </a:t>
            </a:r>
            <a:endParaRPr lang="en-US" altLang="zh-CN" sz="2800" b="1"/>
          </a:p>
          <a:p>
            <a:pPr>
              <a:lnSpc>
                <a:spcPct val="90000"/>
              </a:lnSpc>
              <a:buNone/>
            </a:pPr>
            <a:r>
              <a:rPr lang="en-US" altLang="zh-CN" sz="2800" b="1"/>
              <a:t>  </a:t>
            </a:r>
            <a:endParaRPr lang="en-US" altLang="zh-CN" sz="2800" b="1"/>
          </a:p>
          <a:p>
            <a:pPr>
              <a:lnSpc>
                <a:spcPct val="90000"/>
              </a:lnSpc>
              <a:buNone/>
            </a:pPr>
            <a:endParaRPr lang="en-US" altLang="zh-CN" sz="3600"/>
          </a:p>
        </p:txBody>
      </p:sp>
      <p:sp>
        <p:nvSpPr>
          <p:cNvPr id="195590" name="文本框 195589"/>
          <p:cNvSpPr txBox="1"/>
          <p:nvPr/>
        </p:nvSpPr>
        <p:spPr>
          <a:xfrm>
            <a:off x="3200400" y="3200400"/>
            <a:ext cx="1294765" cy="521970"/>
          </a:xfrm>
          <a:prstGeom prst="rect">
            <a:avLst/>
          </a:prstGeom>
          <a:solidFill>
            <a:srgbClr val="FFFF00"/>
          </a:solidFill>
          <a:ln w="9525" cap="flat" cmpd="sng">
            <a:solidFill>
              <a:srgbClr val="FFFF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en-US" altLang="zh-CN" sz="2800" b="1">
                <a:latin typeface="Arial" panose="020B0604020202020204" pitchFamily="34" charset="0"/>
                <a:ea typeface="宋体" panose="02010600030101010101" pitchFamily="2" charset="-122"/>
              </a:rPr>
              <a:t>whom</a:t>
            </a:r>
            <a:endParaRPr lang="en-US" altLang="zh-CN" sz="28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5592" name="文本框 195591"/>
          <p:cNvSpPr txBox="1"/>
          <p:nvPr/>
        </p:nvSpPr>
        <p:spPr>
          <a:xfrm>
            <a:off x="3276600" y="3124200"/>
            <a:ext cx="1136650" cy="583565"/>
          </a:xfrm>
          <a:prstGeom prst="rect">
            <a:avLst/>
          </a:prstGeom>
          <a:solidFill>
            <a:srgbClr val="FFFF00"/>
          </a:solidFill>
          <a:ln w="9525" cap="flat" cmpd="sng">
            <a:solidFill>
              <a:srgbClr val="FFFF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en-US" altLang="zh-CN" sz="2400" b="1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en-US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who</a:t>
            </a:r>
            <a:endParaRPr lang="en-US" altLang="zh-CN" sz="32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5594" name="文本框 195593"/>
          <p:cNvSpPr txBox="1"/>
          <p:nvPr/>
        </p:nvSpPr>
        <p:spPr>
          <a:xfrm>
            <a:off x="7772400" y="3006090"/>
            <a:ext cx="990600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en-US" altLang="zh-CN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him </a:t>
            </a:r>
            <a:endParaRPr lang="en-US" altLang="zh-CN">
              <a:solidFill>
                <a:srgbClr val="FF0066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7659" name="矩形 195595"/>
          <p:cNvSpPr/>
          <p:nvPr/>
        </p:nvSpPr>
        <p:spPr>
          <a:xfrm>
            <a:off x="395288" y="0"/>
            <a:ext cx="1944687" cy="98107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  <a:normAutofit/>
          </a:bodyPr>
          <a:lstStyle/>
          <a:p>
            <a:pPr algn="ctr"/>
            <a:r>
              <a:rPr lang="zh-CN" altLang="en-US" sz="3600" b="1">
                <a:ln w="9525" cap="flat" cmpd="sng">
                  <a:solidFill>
                    <a:srgbClr val="CC99FF"/>
                  </a:solidFill>
                  <a:prstDash val="solid"/>
                  <a:round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699999" algn="ctr" rotWithShape="0">
                    <a:srgbClr val="9999FF">
                      <a:alpha val="75000"/>
                    </a:srgbClr>
                  </a:outerShdw>
                </a:effectLst>
                <a:latin typeface="Arial Black" panose="020B0A04020102020204" charset="0"/>
                <a:ea typeface="Arial Black" panose="020B0A04020102020204" charset="0"/>
              </a:rPr>
              <a:t>Group work</a:t>
            </a:r>
            <a:endParaRPr lang="zh-CN" altLang="en-US" sz="3600" b="1">
              <a:ln w="9525" cap="flat" cmpd="sng">
                <a:solidFill>
                  <a:srgbClr val="CC99FF"/>
                </a:solidFill>
                <a:prstDash val="solid"/>
                <a:round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699999" algn="ctr" rotWithShape="0">
                  <a:srgbClr val="9999FF">
                    <a:alpha val="75000"/>
                  </a:srgbClr>
                </a:outerShdw>
              </a:effectLst>
              <a:latin typeface="Arial Black" panose="020B0A04020102020204" charset="0"/>
              <a:ea typeface="Arial Black" panose="020B0A04020102020204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04800" y="3006090"/>
            <a:ext cx="306451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b="1">
                <a:solidFill>
                  <a:schemeClr val="accent2">
                    <a:lumMod val="75000"/>
                  </a:schemeClr>
                </a:solidFill>
                <a:sym typeface="+mn-ea"/>
              </a:rPr>
              <a:t> He is the man</a:t>
            </a:r>
            <a:r>
              <a:rPr lang="en-US" altLang="zh-CN" b="1">
                <a:sym typeface="+mn-ea"/>
              </a:rPr>
              <a:t> </a:t>
            </a:r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4413250" y="3048000"/>
            <a:ext cx="458660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b="1">
                <a:sym typeface="+mn-ea"/>
              </a:rPr>
              <a:t> </a:t>
            </a:r>
            <a:r>
              <a:rPr lang="en-US" altLang="zh-CN" b="1">
                <a:solidFill>
                  <a:schemeClr val="accent2">
                    <a:lumMod val="75000"/>
                  </a:schemeClr>
                </a:solidFill>
                <a:sym typeface="+mn-ea"/>
              </a:rPr>
              <a:t>I told you about</a:t>
            </a:r>
            <a:r>
              <a:rPr lang="en-US" altLang="zh-CN" b="1">
                <a:sym typeface="+mn-ea"/>
              </a:rPr>
              <a:t>         .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55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55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955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955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5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55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55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5590" grpId="0" bldLvl="0" animBg="1"/>
      <p:bldP spid="195592" grpId="0" bldLvl="0" animBg="1"/>
      <p:bldP spid="19559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文本框 212993"/>
          <p:cNvSpPr txBox="1"/>
          <p:nvPr/>
        </p:nvSpPr>
        <p:spPr>
          <a:xfrm>
            <a:off x="950913" y="2209800"/>
            <a:ext cx="18415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Font typeface="Arial" panose="020B0604020202020204" pitchFamily="34" charset="0"/>
            </a:pPr>
            <a:endParaRPr lang="zh-CN" sz="1800">
              <a:solidFill>
                <a:schemeClr val="tx1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212995" name="表格 212994"/>
          <p:cNvGraphicFramePr>
            <a:graphicFrameLocks noGrp="1"/>
          </p:cNvGraphicFramePr>
          <p:nvPr/>
        </p:nvGraphicFramePr>
        <p:xfrm>
          <a:off x="684213" y="2205038"/>
          <a:ext cx="7921625" cy="2894013"/>
        </p:xfrm>
        <a:graphic>
          <a:graphicData uri="http://schemas.openxmlformats.org/drawingml/2006/table">
            <a:tbl>
              <a:tblPr/>
              <a:tblGrid>
                <a:gridCol w="1584325"/>
                <a:gridCol w="1584325"/>
                <a:gridCol w="1584325"/>
                <a:gridCol w="1584325"/>
                <a:gridCol w="1584325"/>
              </a:tblGrid>
              <a:tr h="576263">
                <a:tc>
                  <a:txBody>
                    <a:bodyPr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/>
                    </a:p>
                  </a:txBody>
                  <a:tcPr vert="horz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/>
                        <a:t>指人</a:t>
                      </a:r>
                      <a:endParaRPr lang="zh-CN" altLang="en-US" b="1"/>
                    </a:p>
                  </a:txBody>
                  <a:tcPr vert="horz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/>
                        <a:t>指物</a:t>
                      </a:r>
                      <a:endParaRPr lang="zh-CN" altLang="en-US" b="1"/>
                    </a:p>
                  </a:txBody>
                  <a:tcPr vert="horz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/>
                        <a:t>主语</a:t>
                      </a:r>
                      <a:endParaRPr lang="zh-CN" altLang="en-US" b="1"/>
                    </a:p>
                  </a:txBody>
                  <a:tcPr vert="horz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/>
                        <a:t>宾语</a:t>
                      </a:r>
                      <a:endParaRPr lang="zh-CN" altLang="en-US" b="1"/>
                    </a:p>
                  </a:txBody>
                  <a:tcPr vert="horz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9437">
                <a:tc>
                  <a:txBody>
                    <a:bodyPr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b="1"/>
                        <a:t>that</a:t>
                      </a:r>
                      <a:endParaRPr lang="en-US" altLang="zh-CN" b="1"/>
                    </a:p>
                  </a:txBody>
                  <a:tcPr vert="horz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/>
                        <a:t> </a:t>
                      </a:r>
                      <a:endParaRPr lang="zh-CN" altLang="en-US"/>
                    </a:p>
                  </a:txBody>
                  <a:tcPr vert="horz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3200" b="1">
                        <a:solidFill>
                          <a:schemeClr val="hlink"/>
                        </a:solidFill>
                      </a:endParaRPr>
                    </a:p>
                  </a:txBody>
                  <a:tcPr vert="horz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3200" b="1">
                        <a:solidFill>
                          <a:schemeClr val="hlink"/>
                        </a:solidFill>
                      </a:endParaRPr>
                    </a:p>
                  </a:txBody>
                  <a:tcPr vert="horz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3200" b="1">
                        <a:solidFill>
                          <a:schemeClr val="hlink"/>
                        </a:solidFill>
                      </a:endParaRPr>
                    </a:p>
                  </a:txBody>
                  <a:tcPr vert="horz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9438">
                <a:tc>
                  <a:txBody>
                    <a:bodyPr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b="1"/>
                        <a:t>which</a:t>
                      </a:r>
                      <a:endParaRPr lang="en-US" altLang="zh-CN" b="1"/>
                    </a:p>
                  </a:txBody>
                  <a:tcPr vert="horz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3200" b="1">
                        <a:solidFill>
                          <a:schemeClr val="hlink"/>
                        </a:solidFill>
                      </a:endParaRPr>
                    </a:p>
                  </a:txBody>
                  <a:tcPr vert="horz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3200" b="1">
                        <a:solidFill>
                          <a:schemeClr val="hlink"/>
                        </a:solidFill>
                      </a:endParaRPr>
                    </a:p>
                  </a:txBody>
                  <a:tcPr vert="horz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3200" b="1">
                        <a:solidFill>
                          <a:schemeClr val="hlink"/>
                        </a:solidFill>
                      </a:endParaRPr>
                    </a:p>
                  </a:txBody>
                  <a:tcPr vert="horz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3200" b="1">
                        <a:solidFill>
                          <a:schemeClr val="hlink"/>
                        </a:solidFill>
                      </a:endParaRPr>
                    </a:p>
                  </a:txBody>
                  <a:tcPr vert="horz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9437">
                <a:tc>
                  <a:txBody>
                    <a:bodyPr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b="1"/>
                        <a:t>who</a:t>
                      </a:r>
                      <a:endParaRPr lang="en-US" altLang="zh-CN" b="1"/>
                    </a:p>
                  </a:txBody>
                  <a:tcPr vert="horz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3200" b="1">
                        <a:solidFill>
                          <a:schemeClr val="hlink"/>
                        </a:solidFill>
                      </a:endParaRPr>
                    </a:p>
                  </a:txBody>
                  <a:tcPr vert="horz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3200" b="1">
                        <a:solidFill>
                          <a:schemeClr val="hlink"/>
                        </a:solidFill>
                      </a:endParaRPr>
                    </a:p>
                  </a:txBody>
                  <a:tcPr vert="horz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3200" b="1">
                        <a:solidFill>
                          <a:schemeClr val="hlink"/>
                        </a:solidFill>
                      </a:endParaRPr>
                    </a:p>
                  </a:txBody>
                  <a:tcPr vert="horz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3200" b="1">
                        <a:solidFill>
                          <a:schemeClr val="hlink"/>
                        </a:solidFill>
                      </a:endParaRPr>
                    </a:p>
                  </a:txBody>
                  <a:tcPr vert="horz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9438">
                <a:tc>
                  <a:txBody>
                    <a:bodyPr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b="1"/>
                        <a:t>whom</a:t>
                      </a:r>
                      <a:endParaRPr lang="en-US" altLang="zh-CN" b="1"/>
                    </a:p>
                  </a:txBody>
                  <a:tcPr vert="horz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3200" b="1">
                        <a:solidFill>
                          <a:schemeClr val="hlink"/>
                        </a:solidFill>
                      </a:endParaRPr>
                    </a:p>
                  </a:txBody>
                  <a:tcPr vert="horz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/>
                    </a:p>
                  </a:txBody>
                  <a:tcPr vert="horz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/>
                    </a:p>
                  </a:txBody>
                  <a:tcPr vert="horz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3200" b="1">
                        <a:solidFill>
                          <a:schemeClr val="hlink"/>
                        </a:solidFill>
                      </a:endParaRPr>
                    </a:p>
                  </a:txBody>
                  <a:tcPr vert="horz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13033" name="文本框 213032"/>
          <p:cNvSpPr txBox="1"/>
          <p:nvPr/>
        </p:nvSpPr>
        <p:spPr>
          <a:xfrm>
            <a:off x="0" y="228600"/>
            <a:ext cx="67818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en-US" altLang="zh-CN" b="1">
                <a:solidFill>
                  <a:srgbClr val="99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Summary    </a:t>
            </a:r>
            <a:r>
              <a:rPr lang="zh-CN" altLang="en-US" sz="3200" b="1">
                <a:solidFill>
                  <a:srgbClr val="99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关系代词的用法</a:t>
            </a:r>
            <a:endParaRPr lang="zh-CN" altLang="en-US" sz="3200" b="1">
              <a:solidFill>
                <a:srgbClr val="99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13034" name="矩形 213033"/>
          <p:cNvSpPr/>
          <p:nvPr/>
        </p:nvSpPr>
        <p:spPr>
          <a:xfrm>
            <a:off x="2627313" y="2781300"/>
            <a:ext cx="592137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en-US" altLang="zh-CN" sz="3200" b="1">
                <a:solidFill>
                  <a:srgbClr val="FF33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√</a:t>
            </a:r>
            <a:endParaRPr lang="en-US" altLang="zh-CN" sz="3200" b="1">
              <a:solidFill>
                <a:srgbClr val="FF3300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13035" name="矩形 213034"/>
          <p:cNvSpPr/>
          <p:nvPr/>
        </p:nvSpPr>
        <p:spPr>
          <a:xfrm>
            <a:off x="4284663" y="2781300"/>
            <a:ext cx="592137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en-US" altLang="zh-CN" sz="3200" b="1">
                <a:solidFill>
                  <a:srgbClr val="FF33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√</a:t>
            </a:r>
            <a:endParaRPr lang="en-US" altLang="zh-CN" sz="3200" b="1">
              <a:solidFill>
                <a:srgbClr val="FF3300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13036" name="矩形 213035"/>
          <p:cNvSpPr/>
          <p:nvPr/>
        </p:nvSpPr>
        <p:spPr>
          <a:xfrm>
            <a:off x="5940425" y="2708275"/>
            <a:ext cx="592138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en-US" altLang="zh-CN" sz="3200" b="1">
                <a:solidFill>
                  <a:srgbClr val="FF33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√</a:t>
            </a:r>
            <a:endParaRPr lang="en-US" altLang="zh-CN" sz="3200" b="1">
              <a:solidFill>
                <a:srgbClr val="FF3300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13037" name="矩形 213036"/>
          <p:cNvSpPr/>
          <p:nvPr/>
        </p:nvSpPr>
        <p:spPr>
          <a:xfrm>
            <a:off x="7451725" y="2708275"/>
            <a:ext cx="592138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en-US" altLang="zh-CN" sz="3200" b="1">
                <a:solidFill>
                  <a:srgbClr val="FF33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√</a:t>
            </a:r>
            <a:endParaRPr lang="en-US" altLang="zh-CN" sz="3200" b="1">
              <a:solidFill>
                <a:srgbClr val="FF3300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13038" name="矩形 213037"/>
          <p:cNvSpPr/>
          <p:nvPr/>
        </p:nvSpPr>
        <p:spPr>
          <a:xfrm>
            <a:off x="4284663" y="3357563"/>
            <a:ext cx="592137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en-US" altLang="zh-CN" sz="3200" b="1">
                <a:solidFill>
                  <a:srgbClr val="FF33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√</a:t>
            </a:r>
            <a:endParaRPr lang="en-US" altLang="zh-CN" sz="3200" b="1">
              <a:solidFill>
                <a:srgbClr val="FF3300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13039" name="矩形 213038"/>
          <p:cNvSpPr/>
          <p:nvPr/>
        </p:nvSpPr>
        <p:spPr>
          <a:xfrm>
            <a:off x="5940425" y="3429000"/>
            <a:ext cx="592138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en-US" altLang="zh-CN" sz="3200" b="1">
                <a:solidFill>
                  <a:srgbClr val="FF33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√</a:t>
            </a:r>
            <a:endParaRPr lang="en-US" altLang="zh-CN" sz="3200" b="1">
              <a:solidFill>
                <a:srgbClr val="FF3300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13040" name="矩形 213039"/>
          <p:cNvSpPr/>
          <p:nvPr/>
        </p:nvSpPr>
        <p:spPr>
          <a:xfrm>
            <a:off x="7451725" y="3357563"/>
            <a:ext cx="592138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en-US" altLang="zh-CN" sz="3200" b="1">
                <a:solidFill>
                  <a:srgbClr val="FF33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√</a:t>
            </a:r>
            <a:endParaRPr lang="en-US" altLang="zh-CN" sz="3200" b="1">
              <a:solidFill>
                <a:srgbClr val="FF3300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13041" name="矩形 213040"/>
          <p:cNvSpPr/>
          <p:nvPr/>
        </p:nvSpPr>
        <p:spPr>
          <a:xfrm>
            <a:off x="2627313" y="3933825"/>
            <a:ext cx="592137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en-US" altLang="zh-CN" sz="3200" b="1">
                <a:solidFill>
                  <a:srgbClr val="FF33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√</a:t>
            </a:r>
            <a:endParaRPr lang="en-US" altLang="zh-CN" sz="3200" b="1">
              <a:solidFill>
                <a:srgbClr val="FF3300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13042" name="矩形 213041"/>
          <p:cNvSpPr/>
          <p:nvPr/>
        </p:nvSpPr>
        <p:spPr>
          <a:xfrm>
            <a:off x="5940425" y="3933825"/>
            <a:ext cx="592138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en-US" altLang="zh-CN" sz="3200" b="1">
                <a:solidFill>
                  <a:srgbClr val="FF33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√</a:t>
            </a:r>
            <a:endParaRPr lang="en-US" altLang="zh-CN" sz="3200" b="1">
              <a:solidFill>
                <a:srgbClr val="FF3300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13043" name="矩形 213042"/>
          <p:cNvSpPr/>
          <p:nvPr/>
        </p:nvSpPr>
        <p:spPr>
          <a:xfrm>
            <a:off x="7451725" y="3933825"/>
            <a:ext cx="576263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en-US" altLang="zh-CN" sz="3200" b="1">
                <a:solidFill>
                  <a:srgbClr val="FF33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√</a:t>
            </a:r>
            <a:endParaRPr lang="en-US" altLang="zh-CN" sz="3200" b="1">
              <a:solidFill>
                <a:srgbClr val="FF3300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13044" name="矩形 213043"/>
          <p:cNvSpPr/>
          <p:nvPr/>
        </p:nvSpPr>
        <p:spPr>
          <a:xfrm>
            <a:off x="2627313" y="4508500"/>
            <a:ext cx="592137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en-US" altLang="zh-CN" sz="3200" b="1">
                <a:solidFill>
                  <a:srgbClr val="FF33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√</a:t>
            </a:r>
            <a:endParaRPr lang="en-US" altLang="zh-CN" sz="3200" b="1">
              <a:solidFill>
                <a:srgbClr val="FF3300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13045" name="矩形 213044"/>
          <p:cNvSpPr/>
          <p:nvPr/>
        </p:nvSpPr>
        <p:spPr>
          <a:xfrm>
            <a:off x="7508875" y="4508500"/>
            <a:ext cx="592138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en-US" altLang="zh-CN" sz="3200" b="1">
                <a:solidFill>
                  <a:srgbClr val="FF33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√</a:t>
            </a:r>
            <a:endParaRPr lang="en-US" altLang="zh-CN" sz="3200" b="1">
              <a:solidFill>
                <a:srgbClr val="FF3300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13046" name="矩形 213045"/>
          <p:cNvSpPr/>
          <p:nvPr/>
        </p:nvSpPr>
        <p:spPr>
          <a:xfrm>
            <a:off x="2627313" y="3284538"/>
            <a:ext cx="503237" cy="85407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en-US" altLang="zh-CN" sz="3200" b="1">
                <a:solidFill>
                  <a:srgbClr val="FF33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×</a:t>
            </a:r>
            <a:r>
              <a:rPr lang="en-US" altLang="zh-CN" sz="1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 </a:t>
            </a:r>
            <a:endParaRPr lang="en-US" altLang="zh-CN" sz="1800">
              <a:solidFill>
                <a:schemeClr val="tx1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13047" name="矩形 213046"/>
          <p:cNvSpPr/>
          <p:nvPr/>
        </p:nvSpPr>
        <p:spPr>
          <a:xfrm>
            <a:off x="4267200" y="3886200"/>
            <a:ext cx="503238" cy="85407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en-US" altLang="zh-CN" sz="3200" b="1">
                <a:solidFill>
                  <a:srgbClr val="FF33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×</a:t>
            </a:r>
            <a:r>
              <a:rPr lang="en-US" altLang="zh-CN" sz="1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 </a:t>
            </a:r>
            <a:endParaRPr lang="en-US" altLang="zh-CN" sz="1800">
              <a:solidFill>
                <a:schemeClr val="tx1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13048" name="矩形 213047"/>
          <p:cNvSpPr/>
          <p:nvPr/>
        </p:nvSpPr>
        <p:spPr>
          <a:xfrm>
            <a:off x="6011863" y="4519613"/>
            <a:ext cx="503237" cy="85407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en-US" altLang="zh-CN" sz="3200" b="1">
                <a:solidFill>
                  <a:srgbClr val="FF33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×</a:t>
            </a:r>
            <a:r>
              <a:rPr lang="en-US" altLang="zh-CN" sz="1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 </a:t>
            </a:r>
            <a:endParaRPr lang="en-US" altLang="zh-CN" sz="1800">
              <a:solidFill>
                <a:schemeClr val="tx1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13049" name="矩形 213048"/>
          <p:cNvSpPr/>
          <p:nvPr/>
        </p:nvSpPr>
        <p:spPr>
          <a:xfrm>
            <a:off x="4213225" y="4446588"/>
            <a:ext cx="503238" cy="85407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en-US" altLang="zh-CN" sz="3200" b="1">
                <a:solidFill>
                  <a:srgbClr val="FF33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×</a:t>
            </a:r>
            <a:r>
              <a:rPr lang="en-US" altLang="zh-CN" sz="18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 </a:t>
            </a:r>
            <a:endParaRPr lang="en-US" altLang="zh-CN" sz="1800">
              <a:solidFill>
                <a:schemeClr val="tx1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13050" name="文本框 213049"/>
          <p:cNvSpPr txBox="1"/>
          <p:nvPr/>
        </p:nvSpPr>
        <p:spPr>
          <a:xfrm>
            <a:off x="685800" y="1174750"/>
            <a:ext cx="6559550" cy="11668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lnSpc>
                <a:spcPct val="110000"/>
              </a:lnSpc>
              <a:buFont typeface="Arial" panose="020B0604020202020204" pitchFamily="34" charset="0"/>
            </a:pPr>
            <a:r>
              <a:rPr lang="en-US" altLang="zh-CN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How to use ‘Relative pronouns’?</a:t>
            </a:r>
            <a:endParaRPr lang="en-US" altLang="zh-CN" b="1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110000"/>
              </a:lnSpc>
              <a:buFont typeface="Arial" panose="020B0604020202020204" pitchFamily="34" charset="0"/>
            </a:pPr>
            <a:endParaRPr lang="en-US" altLang="zh-CN" sz="2800" b="1">
              <a:solidFill>
                <a:srgbClr val="990000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13051" name="文本框 213050"/>
          <p:cNvSpPr txBox="1"/>
          <p:nvPr/>
        </p:nvSpPr>
        <p:spPr>
          <a:xfrm>
            <a:off x="381000" y="5791200"/>
            <a:ext cx="26733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en-US" sz="2800" b="1">
                <a:solidFill>
                  <a:srgbClr val="FF33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何时可以省略？</a:t>
            </a:r>
            <a:endParaRPr lang="zh-CN" altLang="en-US" sz="2800" b="1">
              <a:solidFill>
                <a:srgbClr val="FF3300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13052" name="文本框 213051"/>
          <p:cNvSpPr txBox="1"/>
          <p:nvPr/>
        </p:nvSpPr>
        <p:spPr>
          <a:xfrm>
            <a:off x="5219700" y="5805488"/>
            <a:ext cx="30289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zh-CN" altLang="en-US" sz="2800" b="1">
                <a:solidFill>
                  <a:srgbClr val="FF33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做</a:t>
            </a:r>
            <a:r>
              <a:rPr lang="zh-CN" altLang="en-US" sz="2800" b="1">
                <a:solidFill>
                  <a:srgbClr val="CC00CC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宾语</a:t>
            </a:r>
            <a:r>
              <a:rPr lang="zh-CN" altLang="en-US" sz="2800" b="1">
                <a:solidFill>
                  <a:srgbClr val="FF33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时可以省略</a:t>
            </a:r>
            <a:endParaRPr lang="zh-CN" altLang="en-US" sz="2800" b="1">
              <a:solidFill>
                <a:srgbClr val="FF3300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213053" name="右箭头 213052"/>
          <p:cNvSpPr/>
          <p:nvPr/>
        </p:nvSpPr>
        <p:spPr>
          <a:xfrm>
            <a:off x="3348038" y="5876925"/>
            <a:ext cx="1655762" cy="504825"/>
          </a:xfrm>
          <a:prstGeom prst="rightArrow">
            <a:avLst>
              <a:gd name="adj1" fmla="val 64777"/>
              <a:gd name="adj2" fmla="val 57215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pic>
        <p:nvPicPr>
          <p:cNvPr id="213054" name="图片 213053" descr="wen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5084763"/>
            <a:ext cx="971550" cy="76993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130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130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13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13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212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3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3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3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305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305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305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305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305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305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305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305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1" dur="500"/>
                                        <p:tgtEl>
                                          <p:spTgt spid="213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6" dur="500"/>
                                        <p:tgtEl>
                                          <p:spTgt spid="213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500"/>
                                        <p:tgtEl>
                                          <p:spTgt spid="213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3033" grpId="0"/>
      <p:bldP spid="213034" grpId="0"/>
      <p:bldP spid="213035" grpId="0"/>
      <p:bldP spid="213036" grpId="0"/>
      <p:bldP spid="213037" grpId="0"/>
      <p:bldP spid="213038" grpId="0"/>
      <p:bldP spid="213039" grpId="0"/>
      <p:bldP spid="213040" grpId="0"/>
      <p:bldP spid="213041" grpId="0"/>
      <p:bldP spid="213042" grpId="0"/>
      <p:bldP spid="213043" grpId="0"/>
      <p:bldP spid="213044" grpId="0"/>
      <p:bldP spid="213045" grpId="0"/>
      <p:bldP spid="213046" grpId="0"/>
      <p:bldP spid="213047" grpId="0"/>
      <p:bldP spid="213048" grpId="0"/>
      <p:bldP spid="213049" grpId="0"/>
      <p:bldP spid="213050" grpId="0"/>
      <p:bldP spid="213051" grpId="0"/>
      <p:bldP spid="21305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图片 183297" descr="e0665409bd9890a12fddd422"/>
          <p:cNvPicPr>
            <a:picLocks noChangeAspect="1"/>
          </p:cNvPicPr>
          <p:nvPr/>
        </p:nvPicPr>
        <p:blipFill>
          <a:blip r:embed="rId1"/>
          <a:srcRect t="7333" b="6000"/>
          <a:stretch>
            <a:fillRect/>
          </a:stretch>
        </p:blipFill>
        <p:spPr>
          <a:xfrm>
            <a:off x="0" y="5487988"/>
            <a:ext cx="1600200" cy="1370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3299" name="文本框 183298"/>
          <p:cNvSpPr txBox="1"/>
          <p:nvPr/>
        </p:nvSpPr>
        <p:spPr>
          <a:xfrm>
            <a:off x="152400" y="152400"/>
            <a:ext cx="53340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将两个句子合并成定语从句</a:t>
            </a:r>
            <a:endParaRPr lang="zh-CN" altLang="en-US" sz="3200" b="1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3300" name="文本框 183299"/>
          <p:cNvSpPr txBox="1"/>
          <p:nvPr/>
        </p:nvSpPr>
        <p:spPr>
          <a:xfrm>
            <a:off x="228600" y="838200"/>
            <a:ext cx="50292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0066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Match the two sentences</a:t>
            </a:r>
            <a:endParaRPr lang="en-US" altLang="zh-CN" sz="3200" b="1">
              <a:solidFill>
                <a:srgbClr val="0066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532" name="文本框 183301"/>
          <p:cNvSpPr txBox="1"/>
          <p:nvPr/>
        </p:nvSpPr>
        <p:spPr>
          <a:xfrm>
            <a:off x="304800" y="2286000"/>
            <a:ext cx="72390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endParaRPr lang="zh-CN" sz="32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3303" name="文本框 183302"/>
          <p:cNvSpPr txBox="1"/>
          <p:nvPr/>
        </p:nvSpPr>
        <p:spPr>
          <a:xfrm>
            <a:off x="0" y="1828800"/>
            <a:ext cx="9372600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1.I’m reading </a:t>
            </a:r>
            <a:r>
              <a:rPr lang="en-US" altLang="zh-CN" sz="2800" b="1" u="sng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an article</a:t>
            </a:r>
            <a:r>
              <a:rPr lang="en-US" altLang="zh-CN"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. </a:t>
            </a:r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The article</a:t>
            </a:r>
            <a:r>
              <a:rPr lang="en-US" altLang="zh-CN"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is about Tom.</a:t>
            </a:r>
            <a:endParaRPr lang="en-US" altLang="zh-CN" sz="2800" b="1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534" name="文本框 183304"/>
          <p:cNvSpPr txBox="1"/>
          <p:nvPr/>
        </p:nvSpPr>
        <p:spPr>
          <a:xfrm>
            <a:off x="381000" y="1905000"/>
            <a:ext cx="86106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endParaRPr lang="zh-CN" sz="32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3306" name="文本框 183305"/>
          <p:cNvSpPr txBox="1"/>
          <p:nvPr/>
        </p:nvSpPr>
        <p:spPr>
          <a:xfrm>
            <a:off x="228600" y="2438400"/>
            <a:ext cx="8763000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u="sng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I’m reading an article </a:t>
            </a:r>
            <a:r>
              <a:rPr lang="en-US" altLang="zh-CN" sz="2800" b="1" u="sng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that/which</a:t>
            </a:r>
            <a:r>
              <a:rPr lang="en-US" altLang="zh-CN" sz="2800" b="1" u="sng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is about  Tom.</a:t>
            </a:r>
            <a:endParaRPr lang="en-US" altLang="zh-CN" sz="2800" b="1" u="sng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3307" name="文本框 183306"/>
          <p:cNvSpPr txBox="1"/>
          <p:nvPr/>
        </p:nvSpPr>
        <p:spPr>
          <a:xfrm>
            <a:off x="0" y="2971800"/>
            <a:ext cx="8915400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2. </a:t>
            </a:r>
            <a:r>
              <a:rPr lang="en-US" altLang="zh-CN"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She is </a:t>
            </a:r>
            <a:r>
              <a:rPr lang="en-US" altLang="zh-CN" sz="2800" b="1" u="sng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 teacher</a:t>
            </a:r>
            <a:r>
              <a:rPr lang="en-US" altLang="zh-CN"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. </a:t>
            </a:r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The teacher</a:t>
            </a:r>
            <a:r>
              <a:rPr lang="en-US" altLang="zh-CN"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teaches us English.</a:t>
            </a:r>
            <a:endParaRPr lang="en-US" altLang="zh-CN" sz="2800" b="1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3308" name="文本框 183307"/>
          <p:cNvSpPr txBox="1"/>
          <p:nvPr/>
        </p:nvSpPr>
        <p:spPr>
          <a:xfrm>
            <a:off x="381000" y="3429000"/>
            <a:ext cx="8382000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u="sng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She is a teacher </a:t>
            </a:r>
            <a:r>
              <a:rPr lang="en-US" altLang="zh-CN" sz="2800" b="1" u="sng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that/who</a:t>
            </a:r>
            <a:r>
              <a:rPr lang="en-US" altLang="zh-CN" sz="2800" b="1" u="sng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teaches us English.</a:t>
            </a:r>
            <a:endParaRPr lang="en-US" altLang="zh-CN" sz="2800" b="1" u="sng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3309" name="文本框 183308"/>
          <p:cNvSpPr txBox="1"/>
          <p:nvPr/>
        </p:nvSpPr>
        <p:spPr>
          <a:xfrm>
            <a:off x="0" y="4038600"/>
            <a:ext cx="8915400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3. Where is </a:t>
            </a:r>
            <a:r>
              <a:rPr lang="en-US" altLang="zh-CN" sz="2800" b="1" u="sng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the coat</a:t>
            </a:r>
            <a:r>
              <a:rPr lang="en-US" altLang="zh-CN"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? You bought </a:t>
            </a:r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it</a:t>
            </a:r>
            <a:r>
              <a:rPr lang="en-US" altLang="zh-CN"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last week.</a:t>
            </a:r>
            <a:endParaRPr lang="en-US" altLang="zh-CN" sz="2800" b="1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539" name="文本框 183309"/>
          <p:cNvSpPr txBox="1"/>
          <p:nvPr/>
        </p:nvSpPr>
        <p:spPr>
          <a:xfrm>
            <a:off x="609600" y="3886200"/>
            <a:ext cx="75438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endParaRPr lang="zh-CN" sz="32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540" name="文本框 183310"/>
          <p:cNvSpPr txBox="1"/>
          <p:nvPr/>
        </p:nvSpPr>
        <p:spPr>
          <a:xfrm>
            <a:off x="762000" y="4191000"/>
            <a:ext cx="76200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endParaRPr lang="zh-CN" sz="32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3315" name="文本框 183314"/>
          <p:cNvSpPr txBox="1"/>
          <p:nvPr/>
        </p:nvSpPr>
        <p:spPr>
          <a:xfrm>
            <a:off x="0" y="4495800"/>
            <a:ext cx="8915400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u="sng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Where is the coat </a:t>
            </a:r>
            <a:r>
              <a:rPr lang="en-US" altLang="zh-CN" sz="2800" b="1" u="sng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which/that</a:t>
            </a:r>
            <a:r>
              <a:rPr lang="en-US" altLang="zh-CN" sz="2800" b="1" u="sng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you bought last week?</a:t>
            </a:r>
            <a:endParaRPr lang="en-US" altLang="zh-CN" sz="2800" b="1" u="sng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3316" name="文本框 183315"/>
          <p:cNvSpPr txBox="1"/>
          <p:nvPr/>
        </p:nvSpPr>
        <p:spPr>
          <a:xfrm>
            <a:off x="5257800" y="53340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</a:t>
            </a:r>
            <a:r>
              <a:rPr lang="en-US" altLang="zh-CN" sz="2400" b="1">
                <a:solidFill>
                  <a:srgbClr val="0066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1.</a:t>
            </a:r>
            <a:r>
              <a:rPr lang="zh-CN" altLang="en-US" sz="2400" b="1">
                <a:solidFill>
                  <a:srgbClr val="0066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找先行词</a:t>
            </a:r>
            <a:endParaRPr lang="zh-CN" altLang="en-US" sz="2400" b="1">
              <a:solidFill>
                <a:srgbClr val="0066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3317" name="文本框 183316"/>
          <p:cNvSpPr txBox="1"/>
          <p:nvPr/>
        </p:nvSpPr>
        <p:spPr>
          <a:xfrm>
            <a:off x="5562600" y="914400"/>
            <a:ext cx="251460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</a:t>
            </a:r>
            <a:r>
              <a:rPr lang="en-US" altLang="zh-CN" sz="2400" b="1">
                <a:solidFill>
                  <a:srgbClr val="0066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2.</a:t>
            </a:r>
            <a:r>
              <a:rPr lang="zh-CN" altLang="en-US" sz="2400" b="1">
                <a:solidFill>
                  <a:srgbClr val="0066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换关系</a:t>
            </a:r>
            <a:r>
              <a:rPr lang="zh-CN" altLang="en-US" sz="2400">
                <a:solidFill>
                  <a:srgbClr val="0066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词</a:t>
            </a:r>
            <a:r>
              <a:rPr lang="zh-CN" altLang="en-US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</a:t>
            </a:r>
            <a:endParaRPr lang="zh-CN" altLang="en-US" sz="24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3318" name="文本框 183317"/>
          <p:cNvSpPr txBox="1"/>
          <p:nvPr/>
        </p:nvSpPr>
        <p:spPr>
          <a:xfrm>
            <a:off x="5791200" y="1371600"/>
            <a:ext cx="280733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</a:t>
            </a:r>
            <a:r>
              <a:rPr lang="en-US" altLang="zh-CN" sz="2400" b="1">
                <a:solidFill>
                  <a:srgbClr val="0066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3.</a:t>
            </a:r>
            <a:r>
              <a:rPr lang="zh-CN" altLang="en-US" sz="2400" b="1">
                <a:solidFill>
                  <a:srgbClr val="0066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加上其他部分</a:t>
            </a:r>
            <a:endParaRPr lang="zh-CN" altLang="en-US" sz="2400" b="1">
              <a:solidFill>
                <a:srgbClr val="0066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183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183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18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3299" grpId="0"/>
      <p:bldP spid="183300" grpId="0"/>
      <p:bldP spid="183303" grpId="0"/>
      <p:bldP spid="183306" grpId="0"/>
      <p:bldP spid="183307" grpId="0"/>
      <p:bldP spid="183308" grpId="0"/>
      <p:bldP spid="183309" grpId="0"/>
      <p:bldP spid="183316" grpId="0"/>
      <p:bldP spid="183317" grpId="0"/>
      <p:bldP spid="18331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/>
          <p:nvPr>
            <p:ph idx="1"/>
          </p:nvPr>
        </p:nvSpPr>
        <p:spPr>
          <a:xfrm>
            <a:off x="250825" y="0"/>
            <a:ext cx="8610600" cy="6629400"/>
          </a:xfrm>
          <a:solidFill>
            <a:srgbClr val="FFFFFF"/>
          </a:solidFill>
          <a:ln>
            <a:solidFill>
              <a:srgbClr val="00FF00"/>
            </a:solidFill>
            <a:miter/>
          </a:ln>
        </p:spPr>
        <p:txBody>
          <a:bodyPr/>
          <a:lstStyle/>
          <a:p>
            <a:pPr eaLnBrk="1" hangingPunct="1">
              <a:lnSpc>
                <a:spcPct val="140000"/>
              </a:lnSpc>
              <a:buNone/>
            </a:pPr>
            <a:r>
              <a:rPr lang="zh-CN" altLang="en-US" sz="3600" b="1">
                <a:solidFill>
                  <a:srgbClr val="FF0000"/>
                </a:solidFill>
              </a:rPr>
              <a:t>小结：</a:t>
            </a:r>
            <a:endParaRPr lang="zh-CN" altLang="en-US" sz="3600" b="1">
              <a:solidFill>
                <a:srgbClr val="FF0000"/>
              </a:solidFill>
            </a:endParaRPr>
          </a:p>
          <a:p>
            <a:pPr eaLnBrk="1" hangingPunct="1">
              <a:lnSpc>
                <a:spcPct val="105000"/>
              </a:lnSpc>
            </a:pPr>
            <a:r>
              <a:rPr lang="en-US" altLang="zh-CN" sz="3600" b="1">
                <a:solidFill>
                  <a:schemeClr val="accent2"/>
                </a:solidFill>
              </a:rPr>
              <a:t>that</a:t>
            </a:r>
            <a:r>
              <a:rPr lang="zh-CN" altLang="en-US" sz="3600" b="1"/>
              <a:t>－ </a:t>
            </a:r>
            <a:r>
              <a:rPr lang="zh-CN" altLang="en-US" sz="3600" b="1">
                <a:solidFill>
                  <a:srgbClr val="FF0000"/>
                </a:solidFill>
              </a:rPr>
              <a:t>既可指人，也可指物，</a:t>
            </a:r>
            <a:r>
              <a:rPr lang="zh-CN" altLang="en-US" sz="3600" b="1">
                <a:solidFill>
                  <a:schemeClr val="tx1"/>
                </a:solidFill>
                <a:latin typeface="Times New Roman" panose="02020603050405020304" pitchFamily="18" charset="0"/>
                <a:sym typeface="+mn-ea"/>
              </a:rPr>
              <a:t>关系代词</a:t>
            </a:r>
            <a:r>
              <a:rPr lang="en-US" altLang="zh-CN" sz="3600" b="1">
                <a:solidFill>
                  <a:schemeClr val="tx1"/>
                </a:solidFill>
                <a:latin typeface="Times New Roman" panose="02020603050405020304" pitchFamily="18" charset="0"/>
                <a:sym typeface="+mn-ea"/>
              </a:rPr>
              <a:t>that </a:t>
            </a:r>
            <a:r>
              <a:rPr lang="zh-CN" altLang="en-US" sz="3600" b="1">
                <a:solidFill>
                  <a:schemeClr val="tx1"/>
                </a:solidFill>
                <a:latin typeface="Times New Roman" panose="02020603050405020304" pitchFamily="18" charset="0"/>
                <a:sym typeface="+mn-ea"/>
              </a:rPr>
              <a:t>指人时，相当于</a:t>
            </a: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who; </a:t>
            </a:r>
            <a:r>
              <a:rPr lang="zh-CN" altLang="en-US" sz="3600" b="1">
                <a:solidFill>
                  <a:schemeClr val="tx1"/>
                </a:solidFill>
                <a:latin typeface="Times New Roman" panose="02020603050405020304" pitchFamily="18" charset="0"/>
                <a:sym typeface="+mn-ea"/>
              </a:rPr>
              <a:t>指物时，相当于</a:t>
            </a: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which</a:t>
            </a:r>
            <a:r>
              <a:rPr lang="zh-CN" altLang="en-US" sz="3600" b="1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。</a:t>
            </a:r>
            <a:r>
              <a:rPr lang="zh-CN" altLang="en-US" sz="3600" b="1" i="1" u="sng"/>
              <a:t>作主语，不能省略</a:t>
            </a:r>
            <a:r>
              <a:rPr lang="zh-CN" altLang="en-US" sz="3600" b="1"/>
              <a:t>；作宾语，可以省略。</a:t>
            </a:r>
            <a:endParaRPr lang="zh-CN" altLang="en-US" sz="3600" b="1"/>
          </a:p>
          <a:p>
            <a:pPr eaLnBrk="1" hangingPunct="1">
              <a:lnSpc>
                <a:spcPct val="105000"/>
              </a:lnSpc>
            </a:pPr>
            <a:r>
              <a:rPr lang="en-US" altLang="zh-CN" sz="3600" b="1">
                <a:solidFill>
                  <a:schemeClr val="accent2"/>
                </a:solidFill>
              </a:rPr>
              <a:t>which</a:t>
            </a:r>
            <a:r>
              <a:rPr lang="zh-CN" altLang="en-US" sz="3600" b="1"/>
              <a:t>－</a:t>
            </a:r>
            <a:r>
              <a:rPr lang="zh-CN" altLang="en-US" sz="3600" b="1">
                <a:solidFill>
                  <a:srgbClr val="FF0000"/>
                </a:solidFill>
              </a:rPr>
              <a:t>指物</a:t>
            </a:r>
            <a:r>
              <a:rPr lang="zh-CN" altLang="en-US" sz="3600" b="1"/>
              <a:t>，</a:t>
            </a:r>
            <a:r>
              <a:rPr lang="zh-CN" altLang="en-US" sz="3600" b="1" i="1" u="sng"/>
              <a:t>作主语，不能省略</a:t>
            </a:r>
            <a:r>
              <a:rPr lang="zh-CN" altLang="en-US" sz="3600" b="1"/>
              <a:t>；作宾语，可以省略</a:t>
            </a:r>
            <a:r>
              <a:rPr lang="en-US" altLang="zh-CN" sz="3600" b="1"/>
              <a:t>.</a:t>
            </a:r>
            <a:endParaRPr lang="en-US" altLang="zh-CN" sz="3600" b="1"/>
          </a:p>
        </p:txBody>
      </p:sp>
      <p:sp>
        <p:nvSpPr>
          <p:cNvPr id="199683" name="Rectangle 3"/>
          <p:cNvSpPr/>
          <p:nvPr/>
        </p:nvSpPr>
        <p:spPr>
          <a:xfrm>
            <a:off x="379730" y="4500880"/>
            <a:ext cx="8688705" cy="16414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eaLnBrk="1" hangingPunct="1">
              <a:lnSpc>
                <a:spcPct val="140000"/>
              </a:lnSpc>
              <a:spcBef>
                <a:spcPct val="20000"/>
              </a:spcBef>
              <a:buChar char="•"/>
            </a:pPr>
            <a:r>
              <a:rPr lang="zh-CN" altLang="en-US" b="1" i="1" u="sng">
                <a:solidFill>
                  <a:schemeClr val="tx1"/>
                </a:solidFill>
                <a:latin typeface="+mn-lt"/>
                <a:ea typeface="+mn-ea"/>
              </a:rPr>
              <a:t> who－ </a:t>
            </a:r>
            <a:r>
              <a:rPr lang="zh-CN" altLang="en-US" b="1" i="1" u="sng">
                <a:solidFill>
                  <a:srgbClr val="FF0000"/>
                </a:solidFill>
                <a:latin typeface="+mn-lt"/>
                <a:ea typeface="+mn-ea"/>
              </a:rPr>
              <a:t>指人</a:t>
            </a:r>
            <a:r>
              <a:rPr lang="zh-CN" altLang="en-US" b="1" i="1" u="sng">
                <a:solidFill>
                  <a:schemeClr val="tx1"/>
                </a:solidFill>
                <a:latin typeface="+mn-lt"/>
                <a:ea typeface="+mn-ea"/>
              </a:rPr>
              <a:t>，作主语，不能省略；作宾语，可以省略,（常用whom）</a:t>
            </a:r>
            <a:endParaRPr lang="zh-CN" altLang="en-US" b="1" i="1" u="sng">
              <a:solidFill>
                <a:schemeClr val="tx1"/>
              </a:solidFill>
              <a:latin typeface="+mn-lt"/>
              <a:ea typeface="+mn-ea"/>
            </a:endParaRPr>
          </a:p>
        </p:txBody>
      </p:sp>
      <p:sp>
        <p:nvSpPr>
          <p:cNvPr id="29700" name="Line 4"/>
          <p:cNvSpPr/>
          <p:nvPr/>
        </p:nvSpPr>
        <p:spPr>
          <a:xfrm>
            <a:off x="468313" y="765175"/>
            <a:ext cx="5545137" cy="0"/>
          </a:xfrm>
          <a:prstGeom prst="line">
            <a:avLst/>
          </a:prstGeom>
          <a:ln w="9525" cap="flat" cmpd="sng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/>
        </p:txBody>
      </p:sp>
    </p:spTree>
  </p:cSld>
  <p:clrMapOvr>
    <a:masterClrMapping/>
  </p:clrMapOvr>
  <p:transition spd="med">
    <p:split orient="vert" dir="in"/>
    <p:sndAc>
      <p:stSnd>
        <p:snd r:embed="rId1" name="laser.wav"/>
      </p:stSnd>
    </p:sndAc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图片 224257" descr="e0665409bd9890a12fddd422"/>
          <p:cNvPicPr>
            <a:picLocks noChangeAspect="1"/>
          </p:cNvPicPr>
          <p:nvPr/>
        </p:nvPicPr>
        <p:blipFill>
          <a:blip r:embed="rId1"/>
          <a:srcRect t="7333" b="6000"/>
          <a:stretch>
            <a:fillRect/>
          </a:stretch>
        </p:blipFill>
        <p:spPr>
          <a:xfrm>
            <a:off x="0" y="3429000"/>
            <a:ext cx="4876800" cy="3429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22" name="文本框 224258"/>
          <p:cNvSpPr txBox="1"/>
          <p:nvPr/>
        </p:nvSpPr>
        <p:spPr>
          <a:xfrm>
            <a:off x="1676400" y="2133600"/>
            <a:ext cx="5410200" cy="7016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Task  4      </a:t>
            </a:r>
            <a:r>
              <a:rPr lang="zh-CN" altLang="en-US" sz="40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强调特例</a:t>
            </a:r>
            <a:endParaRPr lang="zh-CN" altLang="en-US" sz="40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图片 223233" descr="00003589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5589588"/>
            <a:ext cx="1068388" cy="12684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23235" name="矩形 223234"/>
          <p:cNvSpPr/>
          <p:nvPr/>
        </p:nvSpPr>
        <p:spPr>
          <a:xfrm>
            <a:off x="205105" y="218123"/>
            <a:ext cx="8169275" cy="107632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 anchor="ctr">
            <a:spAutoFit/>
          </a:bodyPr>
          <a:lstStyle/>
          <a:p>
            <a:pPr algn="ctr"/>
            <a:r>
              <a:rPr lang="en-US" altLang="zh-CN"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(1)</a:t>
            </a:r>
            <a:r>
              <a:rPr lang="zh-CN" altLang="en-US"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当关系代词在定语从句中作主语时，</a:t>
            </a:r>
            <a:endParaRPr lang="zh-CN" altLang="en-US" sz="3200" b="1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/>
            <a:r>
              <a:rPr lang="zh-CN" altLang="en-US"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定语从句的谓语动词形式</a:t>
            </a:r>
            <a:r>
              <a:rPr lang="zh-CN" altLang="en-US" sz="3200" b="1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由先行词</a:t>
            </a:r>
            <a:r>
              <a:rPr lang="zh-CN" altLang="en-US"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决定。</a:t>
            </a:r>
            <a:endParaRPr lang="zh-CN" altLang="en-US" sz="3200" b="1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3239" name="文本框 223238"/>
          <p:cNvSpPr txBox="1"/>
          <p:nvPr/>
        </p:nvSpPr>
        <p:spPr>
          <a:xfrm>
            <a:off x="152400" y="1447800"/>
            <a:ext cx="8610600" cy="116046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1.</a:t>
            </a:r>
            <a:r>
              <a:rPr lang="en-US" altLang="zh-CN" sz="2800" b="1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Those</a:t>
            </a:r>
            <a:r>
              <a:rPr lang="en-US" altLang="zh-CN"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who </a:t>
            </a:r>
            <a:r>
              <a:rPr lang="en-US" altLang="zh-CN" sz="2800" b="1" u="sng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     </a:t>
            </a:r>
            <a:r>
              <a:rPr lang="en-US" altLang="zh-CN" sz="2800" b="1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</a:t>
            </a:r>
            <a:r>
              <a:rPr lang="en-US" altLang="zh-CN"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against the plan put up </a:t>
            </a:r>
            <a:endParaRPr lang="en-US" altLang="zh-CN" sz="2800" b="1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your hands.   (be)</a:t>
            </a:r>
            <a:endParaRPr lang="en-US" altLang="zh-CN" sz="2800" b="1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3240" name="文本框 223239"/>
          <p:cNvSpPr txBox="1"/>
          <p:nvPr/>
        </p:nvSpPr>
        <p:spPr>
          <a:xfrm>
            <a:off x="101600" y="2856865"/>
            <a:ext cx="8941435" cy="9531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2.</a:t>
            </a:r>
            <a:r>
              <a:rPr lang="en-US" altLang="zh-CN" sz="2800" b="1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The man</a:t>
            </a:r>
            <a:r>
              <a:rPr lang="en-US" altLang="zh-CN"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who </a:t>
            </a:r>
            <a:r>
              <a:rPr lang="en-US" altLang="zh-CN" sz="2800" b="1" u="sng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      </a:t>
            </a:r>
            <a:r>
              <a:rPr lang="en-US" altLang="zh-CN"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next to ours sells                                                                                                           vegetables.     (live)    </a:t>
            </a:r>
            <a:endParaRPr lang="en-US" altLang="zh-CN" sz="2800" b="1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3241" name="矩形 223240"/>
          <p:cNvSpPr/>
          <p:nvPr/>
        </p:nvSpPr>
        <p:spPr>
          <a:xfrm>
            <a:off x="101600" y="4131310"/>
            <a:ext cx="9144000" cy="13731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3.Tom is one of the </a:t>
            </a:r>
            <a:r>
              <a:rPr lang="en-US" altLang="zh-CN" sz="2800" b="1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students</a:t>
            </a:r>
            <a:r>
              <a:rPr lang="en-US" altLang="zh-CN"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who </a:t>
            </a:r>
            <a:r>
              <a:rPr lang="en-US" altLang="zh-CN" sz="2800" b="1" u="sng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    </a:t>
            </a:r>
            <a:r>
              <a:rPr lang="en-US" altLang="zh-CN"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praised </a:t>
            </a:r>
            <a:endParaRPr lang="en-US" altLang="zh-CN" sz="2800" b="1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by the teacher yesterday.  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(be)</a:t>
            </a:r>
            <a:endParaRPr lang="en-US" altLang="zh-CN" sz="2800" b="1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endParaRPr lang="en-US" altLang="zh-CN" sz="2800" u="sng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3242" name="文本框 223241"/>
          <p:cNvSpPr txBox="1"/>
          <p:nvPr/>
        </p:nvSpPr>
        <p:spPr>
          <a:xfrm>
            <a:off x="2667000" y="1371600"/>
            <a:ext cx="9144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are</a:t>
            </a:r>
            <a:endParaRPr lang="en-US" altLang="zh-CN" sz="3200" b="1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3243" name="文本框 223242"/>
          <p:cNvSpPr txBox="1"/>
          <p:nvPr/>
        </p:nvSpPr>
        <p:spPr>
          <a:xfrm>
            <a:off x="3094355" y="2273300"/>
            <a:ext cx="1143000" cy="10668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en-US" altLang="zh-CN" sz="320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en-US" altLang="zh-CN" sz="3200" b="1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lives</a:t>
            </a:r>
            <a:endParaRPr lang="en-US" altLang="zh-CN" sz="3200" b="1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3244" name="文本框 223243"/>
          <p:cNvSpPr txBox="1"/>
          <p:nvPr/>
        </p:nvSpPr>
        <p:spPr>
          <a:xfrm>
            <a:off x="6092825" y="4091305"/>
            <a:ext cx="12954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were</a:t>
            </a:r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endParaRPr lang="en-US" altLang="zh-CN" sz="32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1753" name="文本框 223244"/>
          <p:cNvSpPr txBox="1"/>
          <p:nvPr/>
        </p:nvSpPr>
        <p:spPr>
          <a:xfrm>
            <a:off x="1066800" y="5334000"/>
            <a:ext cx="78486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endParaRPr lang="zh-CN" sz="3200" u="sng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3246" name="文本框 223245"/>
          <p:cNvSpPr txBox="1"/>
          <p:nvPr/>
        </p:nvSpPr>
        <p:spPr>
          <a:xfrm>
            <a:off x="0" y="4953000"/>
            <a:ext cx="9144000" cy="116046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endParaRPr lang="en-US" altLang="zh-CN" sz="2800" b="1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</a:t>
            </a:r>
            <a:r>
              <a:rPr lang="en-US" altLang="zh-CN" sz="2800" b="1" u="sng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</a:t>
            </a:r>
            <a:r>
              <a:rPr lang="en-US" altLang="zh-CN"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en-US" altLang="zh-CN" sz="2800" b="1" u="sng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</a:t>
            </a:r>
            <a:r>
              <a:rPr lang="en-US" altLang="zh-CN"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en-US" altLang="zh-CN" sz="2800" b="1" u="sng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en-US" altLang="zh-CN"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</a:t>
            </a:r>
            <a:endParaRPr lang="en-US" altLang="zh-CN" sz="2800" b="1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32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32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3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3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23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23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3235" grpId="0"/>
      <p:bldP spid="223239" grpId="0"/>
      <p:bldP spid="223240" grpId="0"/>
      <p:bldP spid="223241" grpId="0"/>
      <p:bldP spid="223242" grpId="0"/>
      <p:bldP spid="223243" grpId="0"/>
      <p:bldP spid="223244" grpId="0"/>
      <p:bldP spid="22324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图片 225281" descr="00003589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5589588"/>
            <a:ext cx="1068388" cy="12684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2770" name="矩形 225282"/>
          <p:cNvSpPr/>
          <p:nvPr/>
        </p:nvSpPr>
        <p:spPr>
          <a:xfrm>
            <a:off x="152400" y="332740"/>
            <a:ext cx="8839200" cy="106680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anchor="ctr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en-US" altLang="zh-CN"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(2)</a:t>
            </a:r>
            <a:r>
              <a:rPr lang="zh-CN" altLang="en-US"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关系代词在定语从句中作</a:t>
            </a:r>
            <a:r>
              <a:rPr lang="zh-CN" altLang="en-US" sz="32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宾语</a:t>
            </a:r>
            <a:r>
              <a:rPr lang="zh-CN" altLang="en-US"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时可</a:t>
            </a:r>
            <a:r>
              <a:rPr lang="zh-CN" altLang="en-US" sz="32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省略</a:t>
            </a:r>
            <a:r>
              <a:rPr lang="zh-CN" altLang="en-US"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，作</a:t>
            </a:r>
            <a:endParaRPr lang="zh-CN" altLang="en-US" sz="3200" b="1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主语则不可。</a:t>
            </a:r>
            <a:endParaRPr lang="zh-CN" altLang="en-US" sz="3200" b="1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2771" name="矩形 225283"/>
          <p:cNvSpPr/>
          <p:nvPr/>
        </p:nvSpPr>
        <p:spPr>
          <a:xfrm>
            <a:off x="0" y="1803400"/>
            <a:ext cx="9144000" cy="393065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>
              <a:lnSpc>
                <a:spcPct val="140000"/>
              </a:lnSpc>
              <a:buFont typeface="Arial" panose="020B0604020202020204" pitchFamily="34" charset="0"/>
            </a:pPr>
            <a:r>
              <a:rPr lang="en-US" altLang="zh-CN" sz="3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1. Did you read the book </a:t>
            </a:r>
            <a:r>
              <a:rPr lang="en-US" altLang="zh-CN" sz="3000" b="1" u="sng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________ </a:t>
            </a:r>
            <a:r>
              <a:rPr lang="en-US" altLang="zh-CN" sz="3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I lend to you ?</a:t>
            </a:r>
            <a:endParaRPr lang="en-US" altLang="zh-CN" sz="3000" b="1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40000"/>
              </a:lnSpc>
              <a:buFont typeface="Arial" panose="020B0604020202020204" pitchFamily="34" charset="0"/>
            </a:pPr>
            <a:r>
              <a:rPr lang="en-US" altLang="zh-CN" sz="3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A. whose       B. /         C. who       D. what</a:t>
            </a:r>
            <a:endParaRPr lang="en-US" altLang="zh-CN" sz="3000" b="1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40000"/>
              </a:lnSpc>
              <a:buFont typeface="Arial" panose="020B0604020202020204" pitchFamily="34" charset="0"/>
            </a:pPr>
            <a:r>
              <a:rPr lang="en-US" altLang="zh-CN" sz="3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2. Did you read the book _______was popular at</a:t>
            </a:r>
            <a:endParaRPr lang="en-US" altLang="zh-CN" sz="3000" b="1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40000"/>
              </a:lnSpc>
              <a:buFont typeface="Arial" panose="020B0604020202020204" pitchFamily="34" charset="0"/>
            </a:pPr>
            <a:r>
              <a:rPr lang="en-US" altLang="zh-CN" sz="3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the moment.</a:t>
            </a:r>
            <a:endParaRPr lang="en-US" altLang="zh-CN" sz="3000" b="1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40000"/>
              </a:lnSpc>
              <a:buFont typeface="Arial" panose="020B0604020202020204" pitchFamily="34" charset="0"/>
            </a:pPr>
            <a:r>
              <a:rPr lang="en-US" altLang="zh-CN" sz="3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A. that           B. /         C. who        D. what</a:t>
            </a:r>
            <a:endParaRPr lang="en-US" altLang="zh-CN" sz="3000" b="1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40000"/>
              </a:lnSpc>
              <a:buFont typeface="Arial" panose="020B0604020202020204" pitchFamily="34" charset="0"/>
            </a:pPr>
            <a:r>
              <a:rPr lang="en-US" altLang="zh-CN" sz="30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 </a:t>
            </a:r>
            <a:endParaRPr lang="en-US" altLang="zh-CN" sz="3000" b="1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5285" name="文本框 225284"/>
          <p:cNvSpPr txBox="1"/>
          <p:nvPr/>
        </p:nvSpPr>
        <p:spPr>
          <a:xfrm>
            <a:off x="5076825" y="1866900"/>
            <a:ext cx="477838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en-US" altLang="zh-CN" sz="3200" b="1">
                <a:solidFill>
                  <a:srgbClr val="FF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endParaRPr lang="en-US" altLang="zh-CN" sz="3200" b="1">
              <a:solidFill>
                <a:srgbClr val="FF0066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5286" name="文本框 225285"/>
          <p:cNvSpPr txBox="1"/>
          <p:nvPr/>
        </p:nvSpPr>
        <p:spPr>
          <a:xfrm>
            <a:off x="5168900" y="3171825"/>
            <a:ext cx="477838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en-US" altLang="zh-CN" sz="3200" b="1">
                <a:solidFill>
                  <a:srgbClr val="FF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endParaRPr lang="en-US" altLang="zh-CN" sz="3200" b="1">
              <a:solidFill>
                <a:srgbClr val="FF0066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25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225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285" grpId="0"/>
      <p:bldP spid="22528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021" name="矩形 214020"/>
          <p:cNvSpPr/>
          <p:nvPr/>
        </p:nvSpPr>
        <p:spPr>
          <a:xfrm>
            <a:off x="830263" y="4724400"/>
            <a:ext cx="7704137" cy="14097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600" b="1">
                <a:latin typeface="Times New Roman" panose="02020603050405020304" pitchFamily="18" charset="0"/>
              </a:rPr>
              <a:t>I am sure she has </a:t>
            </a:r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</a:rPr>
              <a:t>something</a:t>
            </a:r>
            <a:r>
              <a:rPr lang="en-US" altLang="zh-CN" sz="3600" b="1">
                <a:solidFill>
                  <a:schemeClr val="accent1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600" b="1">
                <a:latin typeface="Times New Roman" panose="02020603050405020304" pitchFamily="18" charset="0"/>
              </a:rPr>
              <a:t>_______ you can borrow.</a:t>
            </a:r>
            <a:endParaRPr lang="en-US" altLang="zh-CN" sz="3600" b="1">
              <a:latin typeface="Times New Roman" panose="02020603050405020304" pitchFamily="18" charset="0"/>
            </a:endParaRPr>
          </a:p>
        </p:txBody>
      </p:sp>
      <p:sp>
        <p:nvSpPr>
          <p:cNvPr id="214018" name="矩形 214017"/>
          <p:cNvSpPr/>
          <p:nvPr/>
        </p:nvSpPr>
        <p:spPr>
          <a:xfrm>
            <a:off x="395288" y="2708275"/>
            <a:ext cx="8208962" cy="20840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441325" indent="-441325">
              <a:lnSpc>
                <a:spcPct val="120000"/>
              </a:lnSpc>
            </a:pPr>
            <a:r>
              <a:rPr lang="en-US" altLang="zh-CN" sz="3600" b="1">
                <a:latin typeface="Times New Roman" panose="02020603050405020304" pitchFamily="18" charset="0"/>
              </a:rPr>
              <a:t>1) </a:t>
            </a:r>
            <a:r>
              <a:rPr lang="zh-CN" altLang="en-US" sz="3600" b="1">
                <a:solidFill>
                  <a:schemeClr val="tx1"/>
                </a:solidFill>
                <a:latin typeface="Times New Roman" panose="02020603050405020304" pitchFamily="18" charset="0"/>
              </a:rPr>
              <a:t>先行词被</a:t>
            </a: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rPr>
              <a:t>everything, nothing, something,  anything, all, little, much, none</a:t>
            </a:r>
            <a:r>
              <a:rPr lang="en-US" altLang="zh-CN" sz="3600" b="1">
                <a:latin typeface="Times New Roman" panose="02020603050405020304" pitchFamily="18" charset="0"/>
              </a:rPr>
              <a:t> </a:t>
            </a:r>
            <a:r>
              <a:rPr lang="zh-CN" altLang="en-US" sz="3600" b="1">
                <a:solidFill>
                  <a:schemeClr val="tx1"/>
                </a:solidFill>
                <a:latin typeface="Times New Roman" panose="02020603050405020304" pitchFamily="18" charset="0"/>
              </a:rPr>
              <a:t>等不定代词修饰时。</a:t>
            </a:r>
            <a:endParaRPr lang="zh-CN" altLang="en-US" sz="3600" b="1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4019" name="文本框 214018"/>
          <p:cNvSpPr txBox="1"/>
          <p:nvPr/>
        </p:nvSpPr>
        <p:spPr>
          <a:xfrm>
            <a:off x="419100" y="429260"/>
            <a:ext cx="8305800" cy="208407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3200" b="1">
                <a:solidFill>
                  <a:schemeClr val="tx1"/>
                </a:solidFill>
                <a:latin typeface="Arial" panose="020B0604020202020204" pitchFamily="34" charset="0"/>
              </a:rPr>
              <a:t>(3)that和which在指物的情况下一般都可</a:t>
            </a:r>
            <a:endParaRPr lang="zh-CN" altLang="en-US" sz="3200" b="1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zh-CN" altLang="en-US" sz="3200" b="1">
                <a:solidFill>
                  <a:schemeClr val="tx1"/>
                </a:solidFill>
                <a:latin typeface="Arial" panose="020B0604020202020204" pitchFamily="34" charset="0"/>
              </a:rPr>
              <a:t>互换, 但在</a:t>
            </a:r>
            <a:r>
              <a:rPr lang="zh-CN" altLang="en-US" sz="3200" b="1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latin typeface="Arial" panose="020B0604020202020204" pitchFamily="34" charset="0"/>
              </a:rPr>
              <a:t>下列情况下, 一般用that而不</a:t>
            </a:r>
            <a:endParaRPr lang="zh-CN" altLang="en-US" sz="3200" b="1">
              <a:gradFill>
                <a:gsLst>
                  <a:gs pos="0">
                    <a:srgbClr val="7B32B2"/>
                  </a:gs>
                  <a:gs pos="100000">
                    <a:srgbClr val="401A5D"/>
                  </a:gs>
                </a:gsLst>
                <a:lin scaled="0"/>
              </a:gradFill>
              <a:latin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zh-CN" altLang="en-US" sz="3200" b="1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latin typeface="Arial" panose="020B0604020202020204" pitchFamily="34" charset="0"/>
              </a:rPr>
              <a:t>用which</a:t>
            </a:r>
            <a:r>
              <a:rPr lang="zh-CN" altLang="en-US" sz="3200" b="1">
                <a:solidFill>
                  <a:schemeClr val="tx1"/>
                </a:solidFill>
                <a:latin typeface="Arial" panose="020B0604020202020204" pitchFamily="34" charset="0"/>
              </a:rPr>
              <a:t>。</a:t>
            </a:r>
            <a:endParaRPr lang="zh-CN" altLang="en-US" sz="3200" b="1">
              <a:solidFill>
                <a:schemeClr val="tx1"/>
              </a:solidFill>
              <a:latin typeface="Arial" panose="020B0604020202020204" pitchFamily="34" charset="0"/>
              <a:sym typeface="Monotype Sorts" pitchFamily="2" charset="2"/>
            </a:endParaRPr>
          </a:p>
        </p:txBody>
      </p:sp>
      <p:sp>
        <p:nvSpPr>
          <p:cNvPr id="214020" name="矩形 214019"/>
          <p:cNvSpPr/>
          <p:nvPr/>
        </p:nvSpPr>
        <p:spPr>
          <a:xfrm>
            <a:off x="6724650" y="4652963"/>
            <a:ext cx="971550" cy="75088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rPr>
              <a:t>that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4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14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40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40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4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4021" grpId="0"/>
      <p:bldP spid="214018" grpId="0"/>
      <p:bldP spid="214020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44" name="矩形 215043"/>
          <p:cNvSpPr/>
          <p:nvPr/>
        </p:nvSpPr>
        <p:spPr>
          <a:xfrm>
            <a:off x="228600" y="488950"/>
            <a:ext cx="8686800" cy="6140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533400" indent="-533400">
              <a:lnSpc>
                <a:spcPct val="110000"/>
              </a:lnSpc>
            </a:pPr>
            <a:r>
              <a:rPr lang="en-US" altLang="zh-CN" sz="3600" b="1">
                <a:latin typeface="Times New Roman" panose="02020603050405020304" pitchFamily="18" charset="0"/>
              </a:rPr>
              <a:t>2) </a:t>
            </a:r>
            <a:r>
              <a:rPr lang="zh-CN" altLang="en-US" sz="3600" b="1">
                <a:solidFill>
                  <a:schemeClr val="tx1"/>
                </a:solidFill>
                <a:latin typeface="Times New Roman" panose="02020603050405020304" pitchFamily="18" charset="0"/>
              </a:rPr>
              <a:t>先行词被</a:t>
            </a: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rPr>
              <a:t>all, every, no, some, any, little, much</a:t>
            </a:r>
            <a:r>
              <a:rPr lang="zh-CN" altLang="en-US" sz="3600" b="1">
                <a:solidFill>
                  <a:schemeClr val="tx1"/>
                </a:solidFill>
                <a:latin typeface="Times New Roman" panose="02020603050405020304" pitchFamily="18" charset="0"/>
              </a:rPr>
              <a:t>等修饰时</a:t>
            </a:r>
            <a:r>
              <a:rPr lang="zh-CN" altLang="en-US" sz="3600" b="1">
                <a:latin typeface="Times New Roman" panose="02020603050405020304" pitchFamily="18" charset="0"/>
              </a:rPr>
              <a:t>。</a:t>
            </a:r>
            <a:endParaRPr lang="zh-CN" altLang="en-US" sz="3600" b="1">
              <a:latin typeface="Times New Roman" panose="02020603050405020304" pitchFamily="18" charset="0"/>
            </a:endParaRPr>
          </a:p>
          <a:p>
            <a:pPr marL="533400" indent="-533400">
              <a:lnSpc>
                <a:spcPct val="110000"/>
              </a:lnSpc>
            </a:pPr>
            <a:r>
              <a:rPr lang="zh-CN" altLang="en-US" sz="3600" b="1">
                <a:latin typeface="Times New Roman" panose="02020603050405020304" pitchFamily="18" charset="0"/>
              </a:rPr>
              <a:t>     </a:t>
            </a:r>
            <a:r>
              <a:rPr lang="en-US" altLang="zh-CN" sz="3600" b="1">
                <a:latin typeface="Times New Roman" panose="02020603050405020304" pitchFamily="18" charset="0"/>
              </a:rPr>
              <a:t>I’ve read </a:t>
            </a:r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</a:rPr>
              <a:t>all</a:t>
            </a:r>
            <a:r>
              <a:rPr lang="en-US" altLang="zh-CN" sz="3600" b="1">
                <a:latin typeface="Times New Roman" panose="02020603050405020304" pitchFamily="18" charset="0"/>
              </a:rPr>
              <a:t> the books _____ are not mine. </a:t>
            </a:r>
            <a:endParaRPr lang="en-US" altLang="zh-CN" sz="3600" b="1">
              <a:latin typeface="Times New Roman" panose="02020603050405020304" pitchFamily="18" charset="0"/>
            </a:endParaRPr>
          </a:p>
          <a:p>
            <a:pPr marL="533400" indent="-533400">
              <a:lnSpc>
                <a:spcPct val="110000"/>
              </a:lnSpc>
            </a:pPr>
            <a:r>
              <a:rPr lang="en-US" altLang="zh-CN" sz="3600" b="1">
                <a:latin typeface="Times New Roman" panose="02020603050405020304" pitchFamily="18" charset="0"/>
              </a:rPr>
              <a:t>3) </a:t>
            </a:r>
            <a:r>
              <a:rPr lang="zh-CN" altLang="en-US" sz="3600" b="1">
                <a:solidFill>
                  <a:schemeClr val="tx1"/>
                </a:solidFill>
                <a:latin typeface="Times New Roman" panose="02020603050405020304" pitchFamily="18" charset="0"/>
              </a:rPr>
              <a:t>先行词被</a:t>
            </a:r>
            <a:r>
              <a:rPr lang="zh-CN" altLang="en-US" sz="3600" b="1">
                <a:solidFill>
                  <a:srgbClr val="FF0000"/>
                </a:solidFill>
                <a:latin typeface="Times New Roman" panose="02020603050405020304" pitchFamily="18" charset="0"/>
              </a:rPr>
              <a:t>序数词或最高级</a:t>
            </a:r>
            <a:r>
              <a:rPr lang="zh-CN" altLang="en-US" sz="3600" b="1">
                <a:solidFill>
                  <a:schemeClr val="tx1"/>
                </a:solidFill>
                <a:latin typeface="Times New Roman" panose="02020603050405020304" pitchFamily="18" charset="0"/>
              </a:rPr>
              <a:t>修饰时</a:t>
            </a:r>
            <a:r>
              <a:rPr lang="zh-CN" altLang="en-US" sz="3600" b="1">
                <a:latin typeface="Times New Roman" panose="02020603050405020304" pitchFamily="18" charset="0"/>
              </a:rPr>
              <a:t>。</a:t>
            </a:r>
            <a:endParaRPr lang="zh-CN" altLang="en-US" sz="3600" b="1">
              <a:latin typeface="Times New Roman" panose="02020603050405020304" pitchFamily="18" charset="0"/>
            </a:endParaRPr>
          </a:p>
          <a:p>
            <a:pPr marL="533400" indent="-533400">
              <a:lnSpc>
                <a:spcPct val="110000"/>
              </a:lnSpc>
            </a:pPr>
            <a:r>
              <a:rPr lang="zh-CN" altLang="en-US" sz="3600" b="1">
                <a:latin typeface="Times New Roman" panose="02020603050405020304" pitchFamily="18" charset="0"/>
              </a:rPr>
              <a:t>     </a:t>
            </a:r>
            <a:r>
              <a:rPr lang="en-US" altLang="zh-CN" sz="3600" b="1">
                <a:latin typeface="Times New Roman" panose="02020603050405020304" pitchFamily="18" charset="0"/>
              </a:rPr>
              <a:t>This is the </a:t>
            </a:r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</a:rPr>
              <a:t>first</a:t>
            </a:r>
            <a:r>
              <a:rPr lang="en-US" altLang="zh-CN" sz="3600" b="1">
                <a:latin typeface="Times New Roman" panose="02020603050405020304" pitchFamily="18" charset="0"/>
              </a:rPr>
              <a:t> book _____ he has read.</a:t>
            </a:r>
            <a:endParaRPr lang="en-US" altLang="zh-CN" sz="3600" b="1">
              <a:latin typeface="Times New Roman" panose="02020603050405020304" pitchFamily="18" charset="0"/>
            </a:endParaRPr>
          </a:p>
          <a:p>
            <a:pPr marL="533400" indent="-533400">
              <a:lnSpc>
                <a:spcPct val="110000"/>
              </a:lnSpc>
            </a:pPr>
            <a:r>
              <a:rPr lang="en-US" altLang="zh-CN" sz="3600" b="1">
                <a:latin typeface="Times New Roman" panose="02020603050405020304" pitchFamily="18" charset="0"/>
              </a:rPr>
              <a:t>4) </a:t>
            </a:r>
            <a:r>
              <a:rPr lang="zh-CN" altLang="en-US" sz="3600" b="1">
                <a:solidFill>
                  <a:schemeClr val="tx1"/>
                </a:solidFill>
                <a:latin typeface="Times New Roman" panose="02020603050405020304" pitchFamily="18" charset="0"/>
              </a:rPr>
              <a:t>先行词被</a:t>
            </a: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rPr>
              <a:t>the only, the very, the same, the last</a:t>
            </a:r>
            <a:r>
              <a:rPr lang="zh-CN" altLang="en-US" sz="3600" b="1">
                <a:solidFill>
                  <a:schemeClr val="tx1"/>
                </a:solidFill>
                <a:latin typeface="Times New Roman" panose="02020603050405020304" pitchFamily="18" charset="0"/>
              </a:rPr>
              <a:t>修饰时</a:t>
            </a:r>
            <a:r>
              <a:rPr lang="zh-CN" altLang="en-US" sz="3600" b="1">
                <a:latin typeface="Times New Roman" panose="02020603050405020304" pitchFamily="18" charset="0"/>
              </a:rPr>
              <a:t>。</a:t>
            </a:r>
            <a:endParaRPr lang="zh-CN" altLang="en-US" sz="3600" b="1">
              <a:latin typeface="Times New Roman" panose="02020603050405020304" pitchFamily="18" charset="0"/>
            </a:endParaRPr>
          </a:p>
          <a:p>
            <a:pPr marL="533400" indent="-533400">
              <a:lnSpc>
                <a:spcPct val="110000"/>
              </a:lnSpc>
            </a:pPr>
            <a:r>
              <a:rPr lang="zh-CN" altLang="en-US" sz="3600" b="1">
                <a:latin typeface="Times New Roman" panose="02020603050405020304" pitchFamily="18" charset="0"/>
              </a:rPr>
              <a:t>    </a:t>
            </a:r>
            <a:r>
              <a:rPr lang="en-US" altLang="zh-CN" sz="3600" b="1">
                <a:latin typeface="Times New Roman" panose="02020603050405020304" pitchFamily="18" charset="0"/>
              </a:rPr>
              <a:t>This is </a:t>
            </a:r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</a:rPr>
              <a:t>the</a:t>
            </a:r>
            <a:r>
              <a:rPr lang="en-US" altLang="zh-CN" sz="3600" b="1">
                <a:latin typeface="Times New Roman" panose="02020603050405020304" pitchFamily="18" charset="0"/>
              </a:rPr>
              <a:t> </a:t>
            </a:r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</a:rPr>
              <a:t>very</a:t>
            </a:r>
            <a:r>
              <a:rPr lang="en-US" altLang="zh-CN" sz="3600" b="1">
                <a:latin typeface="Times New Roman" panose="02020603050405020304" pitchFamily="18" charset="0"/>
              </a:rPr>
              <a:t> book ____ belongs to him.</a:t>
            </a:r>
            <a:endParaRPr lang="en-US" altLang="zh-CN" sz="3600" b="1">
              <a:latin typeface="Times New Roman" panose="02020603050405020304" pitchFamily="18" charset="0"/>
            </a:endParaRPr>
          </a:p>
        </p:txBody>
      </p:sp>
      <p:sp>
        <p:nvSpPr>
          <p:cNvPr id="215042" name="矩形 215041"/>
          <p:cNvSpPr/>
          <p:nvPr/>
        </p:nvSpPr>
        <p:spPr>
          <a:xfrm>
            <a:off x="5105400" y="3495675"/>
            <a:ext cx="928688" cy="66198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400" b="1">
                <a:solidFill>
                  <a:srgbClr val="FF0000"/>
                </a:solidFill>
                <a:latin typeface="Times New Roman" panose="02020603050405020304" pitchFamily="18" charset="0"/>
              </a:rPr>
              <a:t>that</a:t>
            </a:r>
            <a:endParaRPr lang="en-US" altLang="zh-CN" sz="34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5043" name="矩形 215042"/>
          <p:cNvSpPr/>
          <p:nvPr/>
        </p:nvSpPr>
        <p:spPr>
          <a:xfrm>
            <a:off x="4953000" y="5334000"/>
            <a:ext cx="928688" cy="66198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400" b="1">
                <a:solidFill>
                  <a:srgbClr val="FF0000"/>
                </a:solidFill>
                <a:latin typeface="Times New Roman" panose="02020603050405020304" pitchFamily="18" charset="0"/>
              </a:rPr>
              <a:t>that</a:t>
            </a:r>
            <a:endParaRPr lang="en-US" altLang="zh-CN" sz="34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5045" name="矩形 215044"/>
          <p:cNvSpPr/>
          <p:nvPr/>
        </p:nvSpPr>
        <p:spPr>
          <a:xfrm>
            <a:off x="5505450" y="1692275"/>
            <a:ext cx="971550" cy="6969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rPr>
              <a:t>that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15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50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50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5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50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50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15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150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50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15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44" grpId="0"/>
      <p:bldP spid="215042" grpId="0"/>
      <p:bldP spid="215043" grpId="0"/>
      <p:bldP spid="21504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图片 217089" descr="e0665409bd9890a12fddd422"/>
          <p:cNvPicPr>
            <a:picLocks noChangeAspect="1"/>
          </p:cNvPicPr>
          <p:nvPr/>
        </p:nvPicPr>
        <p:blipFill>
          <a:blip r:embed="rId1"/>
          <a:srcRect t="7333" b="6000"/>
          <a:stretch>
            <a:fillRect/>
          </a:stretch>
        </p:blipFill>
        <p:spPr>
          <a:xfrm>
            <a:off x="0" y="3429000"/>
            <a:ext cx="4876800" cy="3429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4818" name="文本框 217090"/>
          <p:cNvSpPr txBox="1"/>
          <p:nvPr/>
        </p:nvSpPr>
        <p:spPr>
          <a:xfrm>
            <a:off x="2209800" y="1905000"/>
            <a:ext cx="54864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Task 5   Do exercises</a:t>
            </a:r>
            <a:endParaRPr lang="en-US" altLang="zh-CN" b="1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22" name="标题 235521"/>
          <p:cNvSpPr>
            <a:spLocks noGrp="1"/>
          </p:cNvSpPr>
          <p:nvPr>
            <p:ph type="title"/>
          </p:nvPr>
        </p:nvSpPr>
        <p:spPr>
          <a:xfrm>
            <a:off x="457200" y="2209800"/>
            <a:ext cx="8229600" cy="3505200"/>
          </a:xfrm>
        </p:spPr>
        <p:txBody>
          <a:bodyPr anchor="ctr"/>
          <a:lstStyle/>
          <a:p>
            <a:pPr algn="l">
              <a:lnSpc>
                <a:spcPct val="120000"/>
              </a:lnSpc>
            </a:pPr>
            <a:r>
              <a:rPr lang="en-US" altLang="zh-CN" sz="3600" b="1">
                <a:solidFill>
                  <a:srgbClr val="0000FF"/>
                </a:solidFill>
              </a:rPr>
              <a:t>Simon and his friends are playing a game. Each person has to say something about detective stories. Use </a:t>
            </a:r>
            <a:r>
              <a:rPr lang="en-US" altLang="zh-CN" sz="3600" b="1" i="1">
                <a:solidFill>
                  <a:srgbClr val="0000FF"/>
                </a:solidFill>
              </a:rPr>
              <a:t>who, which</a:t>
            </a:r>
            <a:r>
              <a:rPr lang="en-US" altLang="zh-CN" sz="3600" b="1">
                <a:solidFill>
                  <a:srgbClr val="0000FF"/>
                </a:solidFill>
              </a:rPr>
              <a:t> or </a:t>
            </a:r>
            <a:r>
              <a:rPr lang="en-US" altLang="zh-CN" sz="3600" b="1" i="1">
                <a:solidFill>
                  <a:srgbClr val="0000FF"/>
                </a:solidFill>
              </a:rPr>
              <a:t>that</a:t>
            </a:r>
            <a:r>
              <a:rPr lang="en-US" altLang="zh-CN" sz="3600" b="1">
                <a:solidFill>
                  <a:srgbClr val="0000FF"/>
                </a:solidFill>
              </a:rPr>
              <a:t> to help them complete their sentences.</a:t>
            </a:r>
            <a:endParaRPr lang="en-US" altLang="zh-CN" sz="3600" b="1">
              <a:solidFill>
                <a:srgbClr val="0000FF"/>
              </a:solidFill>
            </a:endParaRPr>
          </a:p>
        </p:txBody>
      </p:sp>
      <p:sp>
        <p:nvSpPr>
          <p:cNvPr id="235527" name="矩形 235526" descr="纸袋"/>
          <p:cNvSpPr/>
          <p:nvPr/>
        </p:nvSpPr>
        <p:spPr>
          <a:xfrm>
            <a:off x="1143000" y="990600"/>
            <a:ext cx="6705600" cy="914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3600" b="1">
                <a:ln w="9525" cap="flat" cmpd="sng">
                  <a:solidFill>
                    <a:srgbClr val="008000"/>
                  </a:solidFill>
                  <a:prstDash val="solid"/>
                  <a:headEnd type="none" w="med" len="med"/>
                  <a:tailEnd type="none" w="med" len="med"/>
                </a:ln>
                <a:blipFill rotWithShape="0">
                  <a:blip r:embed="rId1"/>
                  <a:stretch>
                    <a:fillRect/>
                  </a:stretch>
                </a:blipFill>
                <a:latin typeface="Arial" panose="020B0604020202020204" pitchFamily="34" charset="0"/>
                <a:ea typeface="Arial" panose="020B0604020202020204" pitchFamily="34" charset="0"/>
              </a:rPr>
              <a:t>About detective stories</a:t>
            </a:r>
            <a:endParaRPr lang="zh-CN" altLang="en-US" sz="3600" b="1">
              <a:ln w="9525" cap="flat" cmpd="sng">
                <a:solidFill>
                  <a:srgbClr val="008000"/>
                </a:solidFill>
                <a:prstDash val="solid"/>
                <a:headEnd type="none" w="med" len="med"/>
                <a:tailEnd type="none" w="med" len="med"/>
              </a:ln>
              <a:blipFill rotWithShape="0">
                <a:blip r:embed="rId1"/>
                <a:stretch>
                  <a:fillRect/>
                </a:stretch>
              </a:blipFill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2355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2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331" name="文本占位符 227330"/>
          <p:cNvSpPr>
            <a:spLocks noGrp="1"/>
          </p:cNvSpPr>
          <p:nvPr>
            <p:ph type="body" idx="1"/>
          </p:nvPr>
        </p:nvSpPr>
        <p:spPr>
          <a:xfrm>
            <a:off x="228600" y="838200"/>
            <a:ext cx="8686800" cy="5257800"/>
          </a:xfrm>
        </p:spPr>
        <p:txBody>
          <a:bodyPr/>
          <a:lstStyle/>
          <a:p>
            <a:pPr marL="1524000" indent="-1524000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3600" b="1">
                <a:latin typeface="Times New Roman" panose="02020603050405020304" pitchFamily="18" charset="0"/>
              </a:rPr>
              <a:t>Simon: Edgar Allen Poe was the man (1)___________ first wrote detectives stories in English.</a:t>
            </a:r>
            <a:endParaRPr lang="en-US" altLang="zh-CN" sz="3600" b="1">
              <a:latin typeface="Times New Roman" panose="02020603050405020304" pitchFamily="18" charset="0"/>
            </a:endParaRPr>
          </a:p>
          <a:p>
            <a:pPr marL="1524000" indent="-1524000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3600" b="1">
                <a:latin typeface="Times New Roman" panose="02020603050405020304" pitchFamily="18" charset="0"/>
              </a:rPr>
              <a:t>Millie:  Japanese writes have written some great stories (2) ____________ require readers to check every tiny detail for possible clues to the criminal cases.</a:t>
            </a:r>
            <a:endParaRPr lang="en-US" altLang="zh-CN" sz="3600" b="1">
              <a:latin typeface="Times New Roman" panose="02020603050405020304" pitchFamily="18" charset="0"/>
            </a:endParaRPr>
          </a:p>
        </p:txBody>
      </p:sp>
      <p:sp>
        <p:nvSpPr>
          <p:cNvPr id="227332" name="文本框 227331"/>
          <p:cNvSpPr txBox="1"/>
          <p:nvPr/>
        </p:nvSpPr>
        <p:spPr>
          <a:xfrm>
            <a:off x="5029200" y="3429000"/>
            <a:ext cx="2971800" cy="7508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rPr>
              <a:t>which / that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27333" name="文本框 227332"/>
          <p:cNvSpPr txBox="1"/>
          <p:nvPr/>
        </p:nvSpPr>
        <p:spPr>
          <a:xfrm>
            <a:off x="2438400" y="1447800"/>
            <a:ext cx="2514600" cy="7508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rPr>
              <a:t>who / that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27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27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27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7331" grpId="0"/>
      <p:bldP spid="227332" grpId="0"/>
      <p:bldP spid="22733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355" name="文本占位符 228354"/>
          <p:cNvSpPr>
            <a:spLocks noGrp="1"/>
          </p:cNvSpPr>
          <p:nvPr>
            <p:ph type="body" idx="1"/>
          </p:nvPr>
        </p:nvSpPr>
        <p:spPr>
          <a:xfrm>
            <a:off x="228600" y="152400"/>
            <a:ext cx="8610600" cy="6400800"/>
          </a:xfrm>
        </p:spPr>
        <p:txBody>
          <a:bodyPr/>
          <a:lstStyle/>
          <a:p>
            <a:pPr marL="1524000" indent="-1524000">
              <a:lnSpc>
                <a:spcPct val="115000"/>
              </a:lnSpc>
              <a:spcBef>
                <a:spcPct val="0"/>
              </a:spcBef>
              <a:buNone/>
            </a:pPr>
            <a:r>
              <a:rPr lang="en-US" altLang="zh-CN" sz="3600" b="1">
                <a:latin typeface="Times New Roman" panose="02020603050405020304" pitchFamily="18" charset="0"/>
              </a:rPr>
              <a:t>Daniel: Sherlock Holmes is a character (3)__________ was created by Arthur Conan Doyle as a master at solving crimes.</a:t>
            </a:r>
            <a:endParaRPr lang="en-US" altLang="zh-CN" sz="3600" b="1">
              <a:latin typeface="Times New Roman" panose="02020603050405020304" pitchFamily="18" charset="0"/>
            </a:endParaRPr>
          </a:p>
          <a:p>
            <a:pPr marL="1524000" indent="-1524000">
              <a:lnSpc>
                <a:spcPct val="115000"/>
              </a:lnSpc>
              <a:spcBef>
                <a:spcPct val="0"/>
              </a:spcBef>
              <a:buNone/>
            </a:pPr>
            <a:r>
              <a:rPr lang="en-US" altLang="zh-CN" sz="3600" b="1">
                <a:latin typeface="Times New Roman" panose="02020603050405020304" pitchFamily="18" charset="0"/>
              </a:rPr>
              <a:t>Suzy:    Conan is a detective (4)__________ appears in a cartoon series popular among teenagers all over the world.</a:t>
            </a:r>
            <a:endParaRPr lang="en-US" altLang="zh-CN" sz="3600" b="1">
              <a:latin typeface="Times New Roman" panose="02020603050405020304" pitchFamily="18" charset="0"/>
            </a:endParaRPr>
          </a:p>
          <a:p>
            <a:pPr marL="1524000" indent="-1524000">
              <a:lnSpc>
                <a:spcPct val="115000"/>
              </a:lnSpc>
              <a:spcBef>
                <a:spcPct val="0"/>
              </a:spcBef>
              <a:buNone/>
            </a:pPr>
            <a:r>
              <a:rPr lang="en-US" altLang="zh-CN" sz="3600" b="1" err="1">
                <a:latin typeface="Times New Roman" panose="02020603050405020304" pitchFamily="18" charset="0"/>
              </a:rPr>
              <a:t>Kitty:   Agatha Christie was a female writer (5) _________ is considered the queen of crime novels.</a:t>
            </a:r>
            <a:endParaRPr lang="en-US" altLang="zh-CN" sz="3600" b="1">
              <a:latin typeface="Times New Roman" panose="02020603050405020304" pitchFamily="18" charset="0"/>
            </a:endParaRPr>
          </a:p>
        </p:txBody>
      </p:sp>
      <p:sp>
        <p:nvSpPr>
          <p:cNvPr id="228356" name="文本框 228355"/>
          <p:cNvSpPr txBox="1"/>
          <p:nvPr/>
        </p:nvSpPr>
        <p:spPr>
          <a:xfrm>
            <a:off x="2362200" y="762000"/>
            <a:ext cx="2438400" cy="7508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rPr>
              <a:t>who / that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28357" name="文本框 228356"/>
          <p:cNvSpPr txBox="1"/>
          <p:nvPr/>
        </p:nvSpPr>
        <p:spPr>
          <a:xfrm>
            <a:off x="6400800" y="2590800"/>
            <a:ext cx="2362200" cy="7508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rPr>
              <a:t>who / that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28358" name="文本框 228357"/>
          <p:cNvSpPr txBox="1"/>
          <p:nvPr/>
        </p:nvSpPr>
        <p:spPr>
          <a:xfrm>
            <a:off x="3733800" y="5105400"/>
            <a:ext cx="2209800" cy="7508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rPr>
              <a:t>who / that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8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28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28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8356" grpId="0"/>
      <p:bldP spid="228357" grpId="0"/>
      <p:bldP spid="228358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文本框 155649"/>
          <p:cNvSpPr txBox="1"/>
          <p:nvPr/>
        </p:nvSpPr>
        <p:spPr>
          <a:xfrm>
            <a:off x="381000" y="3825875"/>
            <a:ext cx="8229600" cy="2727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450850" indent="-450850">
              <a:lnSpc>
                <a:spcPct val="120000"/>
              </a:lnSpc>
            </a:pPr>
            <a:r>
              <a:rPr lang="en-US" altLang="zh-CN" sz="3600" b="1">
                <a:latin typeface="Times New Roman" panose="02020603050405020304" pitchFamily="18" charset="0"/>
              </a:rPr>
              <a:t>1. A young man was murdered yesterday. / He was single.</a:t>
            </a:r>
            <a:endParaRPr lang="en-US" altLang="zh-CN" sz="3600" b="1">
              <a:latin typeface="Times New Roman" panose="02020603050405020304" pitchFamily="18" charset="0"/>
            </a:endParaRPr>
          </a:p>
          <a:p>
            <a:pPr marL="450850" indent="-450850">
              <a:lnSpc>
                <a:spcPct val="120000"/>
              </a:lnSpc>
            </a:pPr>
            <a:r>
              <a:rPr lang="en-US" altLang="zh-CN" sz="3600" b="1">
                <a:latin typeface="Times New Roman" panose="02020603050405020304" pitchFamily="18" charset="0"/>
              </a:rPr>
              <a:t>    A young man ____________________ was murdered yesterday.</a:t>
            </a:r>
            <a:endParaRPr lang="en-US" altLang="zh-CN" sz="3600" b="1">
              <a:latin typeface="Times New Roman" panose="02020603050405020304" pitchFamily="18" charset="0"/>
            </a:endParaRPr>
          </a:p>
        </p:txBody>
      </p:sp>
      <p:sp>
        <p:nvSpPr>
          <p:cNvPr id="155651" name="文本框 155650"/>
          <p:cNvSpPr txBox="1"/>
          <p:nvPr/>
        </p:nvSpPr>
        <p:spPr>
          <a:xfrm>
            <a:off x="609600" y="990600"/>
            <a:ext cx="8153400" cy="2838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600" b="1">
                <a:solidFill>
                  <a:srgbClr val="0000FF"/>
                </a:solidFill>
                <a:latin typeface="Arial" panose="020B0604020202020204" pitchFamily="34" charset="0"/>
              </a:rPr>
              <a:t>A reporter is interviewing a police officer on TV about the murder in West Town. Millie is talking notes. Help her complete the sentences using relative clauses.</a:t>
            </a:r>
            <a:endParaRPr lang="en-US" altLang="zh-CN" sz="3600" b="1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155653" name="文本框 155652"/>
          <p:cNvSpPr txBox="1"/>
          <p:nvPr/>
        </p:nvSpPr>
        <p:spPr>
          <a:xfrm>
            <a:off x="3733800" y="5197475"/>
            <a:ext cx="42672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rPr>
              <a:t>who/that was single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5654" name="矩形 155653"/>
          <p:cNvSpPr/>
          <p:nvPr/>
        </p:nvSpPr>
        <p:spPr>
          <a:xfrm>
            <a:off x="2286000" y="269875"/>
            <a:ext cx="4267200" cy="796925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  <a:normAutofit/>
          </a:bodyPr>
          <a:lstStyle/>
          <a:p>
            <a:pPr algn="ctr"/>
            <a:r>
              <a:rPr lang="zh-CN" altLang="en-US" sz="3600" b="1"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FF"/>
                </a:solidFill>
                <a:effectLst>
                  <a:outerShdw dist="53882" dir="2699999" algn="ctr" rotWithShape="0">
                    <a:srgbClr val="C0C0C0">
                      <a:alpha val="80000"/>
                    </a:srgbClr>
                  </a:outerShdw>
                </a:effectLst>
                <a:latin typeface="Arial" panose="020B0604020202020204" pitchFamily="34" charset="0"/>
                <a:ea typeface="Arial" panose="020B0604020202020204" pitchFamily="34" charset="0"/>
              </a:rPr>
              <a:t>Solving the crimes</a:t>
            </a:r>
            <a:endParaRPr lang="zh-CN" altLang="en-US" sz="3600" b="1"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FF"/>
              </a:solidFill>
              <a:effectLst>
                <a:outerShdw dist="53882" dir="2699999" algn="ctr" rotWithShape="0">
                  <a:srgbClr val="C0C0C0">
                    <a:alpha val="80000"/>
                  </a:srgbClr>
                </a:outerShdw>
              </a:effectLst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155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5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5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5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56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56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56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55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5650" grpId="0" uiExpand="1" build="p"/>
      <p:bldP spid="155651" grpId="0"/>
      <p:bldP spid="155653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矩形 156673"/>
          <p:cNvSpPr/>
          <p:nvPr/>
        </p:nvSpPr>
        <p:spPr>
          <a:xfrm>
            <a:off x="152400" y="469900"/>
            <a:ext cx="8763000" cy="57785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441325" indent="-441325">
              <a:lnSpc>
                <a:spcPct val="115000"/>
              </a:lnSpc>
            </a:pPr>
            <a:r>
              <a:rPr lang="en-US" altLang="zh-CN" sz="3600" b="1">
                <a:latin typeface="Times New Roman" panose="02020603050405020304" pitchFamily="18" charset="0"/>
              </a:rPr>
              <a:t>2. A knife was found in a rubbish bin near Corn Street.  / It was covered in blood.</a:t>
            </a:r>
            <a:endParaRPr lang="en-US" altLang="zh-CN" sz="3600" b="1">
              <a:latin typeface="Times New Roman" panose="02020603050405020304" pitchFamily="18" charset="0"/>
            </a:endParaRPr>
          </a:p>
          <a:p>
            <a:pPr marL="441325" indent="-441325">
              <a:lnSpc>
                <a:spcPct val="115000"/>
              </a:lnSpc>
            </a:pPr>
            <a:r>
              <a:rPr lang="en-US" altLang="zh-CN" sz="3600" b="1">
                <a:latin typeface="Times New Roman" panose="02020603050405020304" pitchFamily="18" charset="0"/>
              </a:rPr>
              <a:t>    A knife ____________________________ was found in a rubbish bin near Corn Street.</a:t>
            </a:r>
            <a:endParaRPr lang="en-US" altLang="zh-CN" sz="3600" b="1">
              <a:latin typeface="Times New Roman" panose="02020603050405020304" pitchFamily="18" charset="0"/>
            </a:endParaRPr>
          </a:p>
          <a:p>
            <a:pPr marL="441325" indent="-441325">
              <a:lnSpc>
                <a:spcPct val="115000"/>
              </a:lnSpc>
            </a:pPr>
            <a:r>
              <a:rPr lang="en-US" altLang="zh-CN" sz="3600" b="1">
                <a:latin typeface="Times New Roman" panose="02020603050405020304" pitchFamily="18" charset="0"/>
              </a:rPr>
              <a:t>3. We need information. / It’ll help solve the case.</a:t>
            </a:r>
            <a:endParaRPr lang="en-US" altLang="zh-CN" sz="3600" b="1">
              <a:latin typeface="Times New Roman" panose="02020603050405020304" pitchFamily="18" charset="0"/>
            </a:endParaRPr>
          </a:p>
          <a:p>
            <a:pPr marL="441325" indent="-441325">
              <a:lnSpc>
                <a:spcPct val="115000"/>
              </a:lnSpc>
            </a:pPr>
            <a:r>
              <a:rPr lang="en-US" altLang="zh-CN" sz="3600" b="1">
                <a:latin typeface="Times New Roman" panose="02020603050405020304" pitchFamily="18" charset="0"/>
              </a:rPr>
              <a:t>    We need information ______________________________.</a:t>
            </a:r>
            <a:endParaRPr lang="en-US" altLang="zh-CN" sz="3600">
              <a:latin typeface="Times New Roman" panose="02020603050405020304" pitchFamily="18" charset="0"/>
            </a:endParaRPr>
          </a:p>
        </p:txBody>
      </p:sp>
      <p:sp>
        <p:nvSpPr>
          <p:cNvPr id="156675" name="文本框 156674"/>
          <p:cNvSpPr txBox="1"/>
          <p:nvPr/>
        </p:nvSpPr>
        <p:spPr>
          <a:xfrm>
            <a:off x="2209800" y="1765300"/>
            <a:ext cx="67056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rPr>
              <a:t>which/that was covered in blood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6676" name="文本框 156675"/>
          <p:cNvSpPr txBox="1"/>
          <p:nvPr/>
        </p:nvSpPr>
        <p:spPr>
          <a:xfrm>
            <a:off x="685800" y="5530850"/>
            <a:ext cx="72390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rPr>
              <a:t>which/that will help solve the case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6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6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6675" grpId="0"/>
      <p:bldP spid="156676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698" name="文本框 157697"/>
          <p:cNvSpPr txBox="1"/>
          <p:nvPr/>
        </p:nvSpPr>
        <p:spPr>
          <a:xfrm>
            <a:off x="457200" y="831850"/>
            <a:ext cx="8077200" cy="40449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449580" indent="-449580">
              <a:lnSpc>
                <a:spcPct val="120000"/>
              </a:lnSpc>
            </a:pPr>
            <a:r>
              <a:rPr lang="en-US" altLang="zh-CN" sz="3600" b="1">
                <a:latin typeface="Times New Roman" panose="02020603050405020304" pitchFamily="18" charset="0"/>
              </a:rPr>
              <a:t>4. Here’s a drawing of the person. / He might be the murderer of the young man. </a:t>
            </a:r>
            <a:endParaRPr lang="en-US" altLang="zh-CN" sz="3600" b="1">
              <a:latin typeface="Times New Roman" panose="02020603050405020304" pitchFamily="18" charset="0"/>
            </a:endParaRPr>
          </a:p>
          <a:p>
            <a:pPr marL="449580" indent="-449580">
              <a:lnSpc>
                <a:spcPct val="120000"/>
              </a:lnSpc>
            </a:pPr>
            <a:r>
              <a:rPr lang="en-US" altLang="zh-CN" sz="3600" b="1">
                <a:latin typeface="Times New Roman" panose="02020603050405020304" pitchFamily="18" charset="0"/>
              </a:rPr>
              <a:t>    Here is the drawing of the person _______________________________________________.</a:t>
            </a:r>
            <a:endParaRPr lang="en-US" altLang="zh-CN" sz="3600" b="1">
              <a:latin typeface="Times New Roman" panose="02020603050405020304" pitchFamily="18" charset="0"/>
            </a:endParaRPr>
          </a:p>
        </p:txBody>
      </p:sp>
      <p:sp>
        <p:nvSpPr>
          <p:cNvPr id="157699" name="文本框 157698"/>
          <p:cNvSpPr txBox="1"/>
          <p:nvPr/>
        </p:nvSpPr>
        <p:spPr>
          <a:xfrm>
            <a:off x="914400" y="3390900"/>
            <a:ext cx="7391400" cy="14097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rPr>
              <a:t>who/that might be the murderer of the young man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7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7699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5" name="文本占位符 174084"/>
          <p:cNvSpPr>
            <a:spLocks noGrp="1"/>
          </p:cNvSpPr>
          <p:nvPr>
            <p:ph type="body" idx="1"/>
          </p:nvPr>
        </p:nvSpPr>
        <p:spPr>
          <a:xfrm>
            <a:off x="381000" y="152400"/>
            <a:ext cx="8382000" cy="2438400"/>
          </a:xfrm>
        </p:spPr>
        <p:txBody>
          <a:bodyPr/>
          <a:lstStyle/>
          <a:p>
            <a:pPr marL="0" indent="0"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 sz="3400" b="1">
                <a:solidFill>
                  <a:srgbClr val="0000FF"/>
                </a:solidFill>
              </a:rPr>
              <a:t>A few days later, Millie is telling her dad about the murder. Complete their conversation with </a:t>
            </a:r>
            <a:r>
              <a:rPr lang="en-US" altLang="zh-CN" sz="3400" b="1" i="1">
                <a:solidFill>
                  <a:srgbClr val="0000FF"/>
                </a:solidFill>
              </a:rPr>
              <a:t>who, which</a:t>
            </a:r>
            <a:r>
              <a:rPr lang="en-US" altLang="zh-CN" sz="3400" b="1">
                <a:solidFill>
                  <a:srgbClr val="0000FF"/>
                </a:solidFill>
              </a:rPr>
              <a:t> or </a:t>
            </a:r>
            <a:r>
              <a:rPr lang="en-US" altLang="zh-CN" sz="3400" b="1" i="1">
                <a:solidFill>
                  <a:srgbClr val="0000FF"/>
                </a:solidFill>
              </a:rPr>
              <a:t>that</a:t>
            </a:r>
            <a:r>
              <a:rPr lang="en-US" altLang="zh-CN" sz="3400" b="1">
                <a:solidFill>
                  <a:srgbClr val="0000FF"/>
                </a:solidFill>
              </a:rPr>
              <a:t> and the expressions in the box.</a:t>
            </a:r>
            <a:endParaRPr lang="en-US" altLang="zh-CN" sz="3400" b="1">
              <a:solidFill>
                <a:srgbClr val="0000FF"/>
              </a:solidFill>
            </a:endParaRPr>
          </a:p>
        </p:txBody>
      </p:sp>
      <p:sp>
        <p:nvSpPr>
          <p:cNvPr id="174086" name="圆角矩形 174085"/>
          <p:cNvSpPr/>
          <p:nvPr/>
        </p:nvSpPr>
        <p:spPr>
          <a:xfrm>
            <a:off x="1371600" y="2667000"/>
            <a:ext cx="6248400" cy="2286000"/>
          </a:xfrm>
          <a:prstGeom prst="roundRect">
            <a:avLst>
              <a:gd name="adj" fmla="val 16667"/>
            </a:avLst>
          </a:prstGeom>
          <a:solidFill>
            <a:srgbClr val="FFCC99">
              <a:alpha val="78000"/>
            </a:srgbClr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>
              <a:lnSpc>
                <a:spcPct val="110000"/>
              </a:lnSpc>
            </a:pPr>
            <a:r>
              <a:rPr lang="en-US" altLang="zh-CN" sz="3200" b="1">
                <a:latin typeface="Times New Roman" panose="02020603050405020304" pitchFamily="18" charset="0"/>
              </a:rPr>
              <a:t>is not allowed by the law  </a:t>
            </a:r>
            <a:endParaRPr lang="en-US" altLang="zh-CN" sz="3200" b="1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3200" b="1">
                <a:latin typeface="Times New Roman" panose="02020603050405020304" pitchFamily="18" charset="0"/>
              </a:rPr>
              <a:t>his boss had committed</a:t>
            </a:r>
            <a:endParaRPr lang="en-US" altLang="zh-CN" sz="3200" b="1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3200" b="1">
                <a:latin typeface="Times New Roman" panose="02020603050405020304" pitchFamily="18" charset="0"/>
              </a:rPr>
              <a:t>killed the young man</a:t>
            </a:r>
            <a:endParaRPr lang="en-US" altLang="zh-CN" sz="3200" b="1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3200" b="1">
                <a:latin typeface="Times New Roman" panose="02020603050405020304" pitchFamily="18" charset="0"/>
              </a:rPr>
              <a:t>was seen running down the street</a:t>
            </a:r>
            <a:endParaRPr lang="en-US" altLang="zh-CN" sz="3200" b="1">
              <a:latin typeface="Times New Roman" panose="02020603050405020304" pitchFamily="18" charset="0"/>
            </a:endParaRPr>
          </a:p>
        </p:txBody>
      </p:sp>
      <p:sp>
        <p:nvSpPr>
          <p:cNvPr id="174087" name="矩形 174086"/>
          <p:cNvSpPr/>
          <p:nvPr/>
        </p:nvSpPr>
        <p:spPr>
          <a:xfrm>
            <a:off x="381000" y="5105400"/>
            <a:ext cx="8382000" cy="13716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1082675" lvl="0" indent="-1082675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3600" b="1">
                <a:latin typeface="Times New Roman" panose="02020603050405020304" pitchFamily="18" charset="0"/>
              </a:rPr>
              <a:t>Dad: Has there been any progress in the West Town murder case, Millie?</a:t>
            </a:r>
            <a:endParaRPr lang="en-US" altLang="zh-CN" sz="3600" b="1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4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74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086" grpId="0"/>
      <p:bldP spid="174087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475" name="圆角矩形 233474"/>
          <p:cNvSpPr/>
          <p:nvPr/>
        </p:nvSpPr>
        <p:spPr>
          <a:xfrm>
            <a:off x="1524000" y="609600"/>
            <a:ext cx="6248400" cy="2286000"/>
          </a:xfrm>
          <a:prstGeom prst="roundRect">
            <a:avLst>
              <a:gd name="adj" fmla="val 16667"/>
            </a:avLst>
          </a:prstGeom>
          <a:solidFill>
            <a:srgbClr val="FFCC99">
              <a:alpha val="78000"/>
            </a:srgbClr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r>
              <a:rPr lang="en-US" altLang="zh-CN" sz="3200" b="1">
                <a:latin typeface="Times New Roman" panose="02020603050405020304" pitchFamily="18" charset="0"/>
              </a:rPr>
              <a:t>is not allowed by the law  </a:t>
            </a:r>
            <a:endParaRPr lang="en-US" altLang="zh-CN" sz="3200" b="1">
              <a:latin typeface="Times New Roman" panose="02020603050405020304" pitchFamily="18" charset="0"/>
            </a:endParaRPr>
          </a:p>
          <a:p>
            <a:r>
              <a:rPr lang="en-US" altLang="zh-CN" sz="3200" b="1">
                <a:latin typeface="Times New Roman" panose="02020603050405020304" pitchFamily="18" charset="0"/>
              </a:rPr>
              <a:t>his boss had committed</a:t>
            </a:r>
            <a:endParaRPr lang="en-US" altLang="zh-CN" sz="3200" b="1">
              <a:latin typeface="Times New Roman" panose="02020603050405020304" pitchFamily="18" charset="0"/>
            </a:endParaRPr>
          </a:p>
          <a:p>
            <a:r>
              <a:rPr lang="en-US" altLang="zh-CN" sz="3200" b="1">
                <a:latin typeface="Times New Roman" panose="02020603050405020304" pitchFamily="18" charset="0"/>
              </a:rPr>
              <a:t>killed the young man</a:t>
            </a:r>
            <a:endParaRPr lang="en-US" altLang="zh-CN" sz="3200" b="1">
              <a:latin typeface="Times New Roman" panose="02020603050405020304" pitchFamily="18" charset="0"/>
            </a:endParaRPr>
          </a:p>
          <a:p>
            <a:r>
              <a:rPr lang="en-US" altLang="zh-CN" sz="3200" b="1">
                <a:latin typeface="Times New Roman" panose="02020603050405020304" pitchFamily="18" charset="0"/>
              </a:rPr>
              <a:t>was seen running down the street</a:t>
            </a:r>
            <a:endParaRPr lang="en-US" altLang="zh-CN" sz="3200" b="1">
              <a:latin typeface="Times New Roman" panose="02020603050405020304" pitchFamily="18" charset="0"/>
            </a:endParaRPr>
          </a:p>
        </p:txBody>
      </p:sp>
      <p:sp>
        <p:nvSpPr>
          <p:cNvPr id="233476" name="矩形 233475"/>
          <p:cNvSpPr/>
          <p:nvPr/>
        </p:nvSpPr>
        <p:spPr>
          <a:xfrm>
            <a:off x="381000" y="3206750"/>
            <a:ext cx="8382000" cy="22034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1431925" lvl="0" indent="-1431925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3600" b="1">
                <a:latin typeface="Times New Roman" panose="02020603050405020304" pitchFamily="18" charset="0"/>
              </a:rPr>
              <a:t>Millie: Yes. The person _______________</a:t>
            </a:r>
            <a:endParaRPr lang="en-US" altLang="zh-CN" sz="3600" b="1">
              <a:latin typeface="Times New Roman" panose="02020603050405020304" pitchFamily="18" charset="0"/>
            </a:endParaRPr>
          </a:p>
          <a:p>
            <a:pPr marL="1431925" lvl="0" indent="-1431925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3600" b="1">
                <a:latin typeface="Times New Roman" panose="02020603050405020304" pitchFamily="18" charset="0"/>
              </a:rPr>
              <a:t>            _________________ was his boss!</a:t>
            </a:r>
            <a:endParaRPr lang="en-US" altLang="zh-CN" sz="3600" b="1">
              <a:latin typeface="Times New Roman" panose="02020603050405020304" pitchFamily="18" charset="0"/>
            </a:endParaRPr>
          </a:p>
          <a:p>
            <a:pPr marL="1431925" lvl="0" indent="-1431925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3600" b="1">
                <a:latin typeface="Times New Roman" panose="02020603050405020304" pitchFamily="18" charset="0"/>
              </a:rPr>
              <a:t>Dad:   Really? Why did he do it?</a:t>
            </a:r>
            <a:endParaRPr lang="en-US" altLang="zh-CN" sz="3600" b="1">
              <a:latin typeface="Times New Roman" panose="02020603050405020304" pitchFamily="18" charset="0"/>
            </a:endParaRPr>
          </a:p>
        </p:txBody>
      </p:sp>
      <p:sp>
        <p:nvSpPr>
          <p:cNvPr id="233478" name="文本框 233477"/>
          <p:cNvSpPr txBox="1"/>
          <p:nvPr/>
        </p:nvSpPr>
        <p:spPr>
          <a:xfrm>
            <a:off x="1752600" y="3200400"/>
            <a:ext cx="6781800" cy="14097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rPr>
              <a:t>                              who/that killed the young man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33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233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3476" grpId="0"/>
      <p:bldP spid="233478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714" name="圆角矩形 243713"/>
          <p:cNvSpPr/>
          <p:nvPr/>
        </p:nvSpPr>
        <p:spPr>
          <a:xfrm>
            <a:off x="1600200" y="381000"/>
            <a:ext cx="6248400" cy="1981200"/>
          </a:xfrm>
          <a:prstGeom prst="roundRect">
            <a:avLst>
              <a:gd name="adj" fmla="val 16667"/>
            </a:avLst>
          </a:prstGeom>
          <a:solidFill>
            <a:srgbClr val="FFCC99">
              <a:alpha val="78000"/>
            </a:srgbClr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r>
              <a:rPr lang="en-US" altLang="zh-CN" sz="3200" b="1">
                <a:latin typeface="Times New Roman" panose="02020603050405020304" pitchFamily="18" charset="0"/>
              </a:rPr>
              <a:t>is not allowed by the law  </a:t>
            </a:r>
            <a:endParaRPr lang="en-US" altLang="zh-CN" sz="3200" b="1">
              <a:latin typeface="Times New Roman" panose="02020603050405020304" pitchFamily="18" charset="0"/>
            </a:endParaRPr>
          </a:p>
          <a:p>
            <a:r>
              <a:rPr lang="en-US" altLang="zh-CN" sz="3200" b="1">
                <a:latin typeface="Times New Roman" panose="02020603050405020304" pitchFamily="18" charset="0"/>
              </a:rPr>
              <a:t>his boss had committed</a:t>
            </a:r>
            <a:endParaRPr lang="en-US" altLang="zh-CN" sz="3200" b="1">
              <a:latin typeface="Times New Roman" panose="02020603050405020304" pitchFamily="18" charset="0"/>
            </a:endParaRPr>
          </a:p>
          <a:p>
            <a:r>
              <a:rPr lang="en-US" altLang="zh-CN" sz="3200" b="1">
                <a:latin typeface="Times New Roman" panose="02020603050405020304" pitchFamily="18" charset="0"/>
              </a:rPr>
              <a:t>killed the young man</a:t>
            </a:r>
            <a:endParaRPr lang="en-US" altLang="zh-CN" sz="3200" b="1">
              <a:latin typeface="Times New Roman" panose="02020603050405020304" pitchFamily="18" charset="0"/>
            </a:endParaRPr>
          </a:p>
          <a:p>
            <a:r>
              <a:rPr lang="en-US" altLang="zh-CN" sz="3200" b="1">
                <a:latin typeface="Times New Roman" panose="02020603050405020304" pitchFamily="18" charset="0"/>
              </a:rPr>
              <a:t>was seen running down the street</a:t>
            </a:r>
            <a:endParaRPr lang="en-US" altLang="zh-CN" sz="3200" b="1">
              <a:latin typeface="Times New Roman" panose="02020603050405020304" pitchFamily="18" charset="0"/>
            </a:endParaRPr>
          </a:p>
        </p:txBody>
      </p:sp>
      <p:sp>
        <p:nvSpPr>
          <p:cNvPr id="243715" name="矩形 243714"/>
          <p:cNvSpPr/>
          <p:nvPr/>
        </p:nvSpPr>
        <p:spPr>
          <a:xfrm>
            <a:off x="381000" y="2520950"/>
            <a:ext cx="8382000" cy="33464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1431925" lvl="0" indent="-1431925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3600" b="1">
                <a:latin typeface="Times New Roman" panose="02020603050405020304" pitchFamily="18" charset="0"/>
              </a:rPr>
              <a:t>Millie: The boss did something _________</a:t>
            </a:r>
            <a:endParaRPr lang="en-US" altLang="zh-CN" sz="3600" b="1">
              <a:latin typeface="Times New Roman" panose="02020603050405020304" pitchFamily="18" charset="0"/>
            </a:endParaRPr>
          </a:p>
          <a:p>
            <a:pPr marL="1431925" lvl="0" indent="-1431925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3600" b="1">
                <a:latin typeface="Times New Roman" panose="02020603050405020304" pitchFamily="18" charset="0"/>
              </a:rPr>
              <a:t>            ____________________. The victim wanted to report the crime _____________________________ to the police.</a:t>
            </a:r>
            <a:endParaRPr lang="en-US" altLang="zh-CN" sz="3600" b="1">
              <a:latin typeface="Times New Roman" panose="02020603050405020304" pitchFamily="18" charset="0"/>
            </a:endParaRPr>
          </a:p>
        </p:txBody>
      </p:sp>
      <p:sp>
        <p:nvSpPr>
          <p:cNvPr id="243717" name="文本框 243716"/>
          <p:cNvSpPr txBox="1"/>
          <p:nvPr/>
        </p:nvSpPr>
        <p:spPr>
          <a:xfrm>
            <a:off x="1828800" y="2514600"/>
            <a:ext cx="7010400" cy="14097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rPr>
              <a:t>                                         which/that isn’t allowed by the law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43718" name="文本框 243717"/>
          <p:cNvSpPr txBox="1"/>
          <p:nvPr/>
        </p:nvSpPr>
        <p:spPr>
          <a:xfrm>
            <a:off x="1828800" y="4495800"/>
            <a:ext cx="7010400" cy="7508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rPr>
              <a:t>which/that his boss had committed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437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2437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2437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3715" grpId="0"/>
      <p:bldP spid="243717" grpId="0"/>
      <p:bldP spid="243718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498" name="圆角矩形 234497"/>
          <p:cNvSpPr/>
          <p:nvPr/>
        </p:nvSpPr>
        <p:spPr>
          <a:xfrm>
            <a:off x="1600200" y="533400"/>
            <a:ext cx="6248400" cy="2362200"/>
          </a:xfrm>
          <a:prstGeom prst="roundRect">
            <a:avLst>
              <a:gd name="adj" fmla="val 16667"/>
            </a:avLst>
          </a:prstGeom>
          <a:solidFill>
            <a:srgbClr val="FFCC99">
              <a:alpha val="78000"/>
            </a:srgbClr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r>
              <a:rPr lang="en-US" altLang="zh-CN" sz="3200" b="1">
                <a:latin typeface="Times New Roman" panose="02020603050405020304" pitchFamily="18" charset="0"/>
              </a:rPr>
              <a:t>is not allowed by the law  </a:t>
            </a:r>
            <a:endParaRPr lang="en-US" altLang="zh-CN" sz="3200" b="1">
              <a:latin typeface="Times New Roman" panose="02020603050405020304" pitchFamily="18" charset="0"/>
            </a:endParaRPr>
          </a:p>
          <a:p>
            <a:r>
              <a:rPr lang="en-US" altLang="zh-CN" sz="3200" b="1">
                <a:latin typeface="Times New Roman" panose="02020603050405020304" pitchFamily="18" charset="0"/>
              </a:rPr>
              <a:t>his boss had committed</a:t>
            </a:r>
            <a:endParaRPr lang="en-US" altLang="zh-CN" sz="3200" b="1">
              <a:latin typeface="Times New Roman" panose="02020603050405020304" pitchFamily="18" charset="0"/>
            </a:endParaRPr>
          </a:p>
          <a:p>
            <a:r>
              <a:rPr lang="en-US" altLang="zh-CN" sz="3200" b="1">
                <a:latin typeface="Times New Roman" panose="02020603050405020304" pitchFamily="18" charset="0"/>
              </a:rPr>
              <a:t>killed the young man</a:t>
            </a:r>
            <a:endParaRPr lang="en-US" altLang="zh-CN" sz="3200" b="1">
              <a:latin typeface="Times New Roman" panose="02020603050405020304" pitchFamily="18" charset="0"/>
            </a:endParaRPr>
          </a:p>
          <a:p>
            <a:r>
              <a:rPr lang="en-US" altLang="zh-CN" sz="3200" b="1">
                <a:latin typeface="Times New Roman" panose="02020603050405020304" pitchFamily="18" charset="0"/>
              </a:rPr>
              <a:t>was seen running down the street</a:t>
            </a:r>
            <a:endParaRPr lang="en-US" altLang="zh-CN" sz="3200" b="1">
              <a:latin typeface="Times New Roman" panose="02020603050405020304" pitchFamily="18" charset="0"/>
            </a:endParaRPr>
          </a:p>
        </p:txBody>
      </p:sp>
      <p:sp>
        <p:nvSpPr>
          <p:cNvPr id="234499" name="矩形 234498"/>
          <p:cNvSpPr/>
          <p:nvPr/>
        </p:nvSpPr>
        <p:spPr>
          <a:xfrm>
            <a:off x="381000" y="3048000"/>
            <a:ext cx="8382000" cy="21336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1431925" lvl="0" indent="-1431925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3600" b="1">
                <a:latin typeface="Times New Roman" panose="02020603050405020304" pitchFamily="18" charset="0"/>
              </a:rPr>
              <a:t>Dad:    How terrible! What about the man ________________________</a:t>
            </a:r>
            <a:endParaRPr lang="en-US" altLang="zh-CN" sz="3600" b="1">
              <a:latin typeface="Times New Roman" panose="02020603050405020304" pitchFamily="18" charset="0"/>
            </a:endParaRPr>
          </a:p>
          <a:p>
            <a:pPr marL="1431925" lvl="0" indent="-1431925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3600" b="1">
                <a:latin typeface="Times New Roman" panose="02020603050405020304" pitchFamily="18" charset="0"/>
              </a:rPr>
              <a:t>            _______________.</a:t>
            </a:r>
            <a:endParaRPr lang="en-US" altLang="zh-CN" sz="3600" b="1">
              <a:latin typeface="Times New Roman" panose="02020603050405020304" pitchFamily="18" charset="0"/>
            </a:endParaRPr>
          </a:p>
        </p:txBody>
      </p:sp>
      <p:sp>
        <p:nvSpPr>
          <p:cNvPr id="234500" name="文本框 234499"/>
          <p:cNvSpPr txBox="1"/>
          <p:nvPr/>
        </p:nvSpPr>
        <p:spPr>
          <a:xfrm>
            <a:off x="1752600" y="3657600"/>
            <a:ext cx="6858000" cy="14097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rPr>
              <a:t>           who/that was seen running down the street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34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234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4499" grpId="0"/>
      <p:bldP spid="234500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739" name="矩形 244738"/>
          <p:cNvSpPr/>
          <p:nvPr/>
        </p:nvSpPr>
        <p:spPr>
          <a:xfrm>
            <a:off x="457200" y="1066800"/>
            <a:ext cx="8382000" cy="411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1431925" lvl="0" indent="-1431925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3600" b="1">
                <a:latin typeface="Times New Roman" panose="02020603050405020304" pitchFamily="18" charset="0"/>
              </a:rPr>
              <a:t>Millie: Well, it turned out that he had nothing to do with this case. He works in a meat market and the blood on his shirt was from killing hens and ducks. He was in a hurry to catch a bus!</a:t>
            </a:r>
            <a:endParaRPr lang="en-US" altLang="zh-CN" sz="3600" b="1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strips dir="rd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标题 238593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endParaRPr lang="zh-CN"/>
          </a:p>
        </p:txBody>
      </p:sp>
      <p:sp>
        <p:nvSpPr>
          <p:cNvPr id="39938" name="文本占位符 238594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endParaRPr lang="zh-CN"/>
          </a:p>
        </p:txBody>
      </p:sp>
      <p:sp>
        <p:nvSpPr>
          <p:cNvPr id="39939" name="文本框 238596"/>
          <p:cNvSpPr txBox="1"/>
          <p:nvPr/>
        </p:nvSpPr>
        <p:spPr>
          <a:xfrm>
            <a:off x="2270125" y="2378075"/>
            <a:ext cx="1841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Font typeface="Arial" panose="020B0604020202020204" pitchFamily="34" charset="0"/>
            </a:pPr>
            <a:endParaRPr lang="zh-CN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pic>
        <p:nvPicPr>
          <p:cNvPr id="39940" name="图片 238597" descr="IMG_20170321_06324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38599" name="文本框 238598"/>
          <p:cNvSpPr txBox="1"/>
          <p:nvPr/>
        </p:nvSpPr>
        <p:spPr>
          <a:xfrm>
            <a:off x="1600200" y="2209800"/>
            <a:ext cx="5715000" cy="14335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buFont typeface="Arial" panose="020B0604020202020204" pitchFamily="34" charset="0"/>
            </a:pPr>
            <a:r>
              <a:rPr lang="en-US" altLang="zh-CN" sz="8800" b="1">
                <a:solidFill>
                  <a:srgbClr val="FFCC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Thank you!</a:t>
            </a:r>
            <a:endParaRPr lang="en-US" altLang="zh-CN" sz="8800" b="1">
              <a:solidFill>
                <a:srgbClr val="FFCC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385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8599" grpId="0"/>
    </p:bldLst>
  </p:timing>
</p:sld>
</file>

<file path=ppt/tags/tag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Arial"/>
        <a:cs typeface="Arial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8945</Words>
  <Application>WPS 演示</Application>
  <PresentationFormat>On-screen Show (4:3)</PresentationFormat>
  <Paragraphs>496</Paragraphs>
  <Slides>40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40</vt:i4>
      </vt:variant>
    </vt:vector>
  </HeadingPairs>
  <TitlesOfParts>
    <vt:vector size="52" baseType="lpstr">
      <vt:lpstr>Arial</vt:lpstr>
      <vt:lpstr>宋体</vt:lpstr>
      <vt:lpstr>Wingdings</vt:lpstr>
      <vt:lpstr>Times New Roman</vt:lpstr>
      <vt:lpstr>华文新魏</vt:lpstr>
      <vt:lpstr>微软雅黑</vt:lpstr>
      <vt:lpstr>Arial Unicode MS</vt:lpstr>
      <vt:lpstr>Arial Black</vt:lpstr>
      <vt:lpstr>Tahoma</vt:lpstr>
      <vt:lpstr>Monotype Sorts</vt:lpstr>
      <vt:lpstr>Wingdings</vt:lpstr>
      <vt:lpstr>默认设计模板</vt:lpstr>
      <vt:lpstr>PowerPoint 演示文稿</vt:lpstr>
      <vt:lpstr>  Task1  Learn some knowledge              about the attributive clauses  </vt:lpstr>
      <vt:lpstr>1.什么是定语(attribute)？</vt:lpstr>
      <vt:lpstr>PowerPoint 演示文稿</vt:lpstr>
      <vt:lpstr>PowerPoint 演示文稿</vt:lpstr>
      <vt:lpstr>PowerPoint 演示文稿</vt:lpstr>
      <vt:lpstr>PowerPoint 演示文稿</vt:lpstr>
      <vt:lpstr>Millie is writing down some sentences about the murder case. Help her decide whether they contain defining relative clauses. Underline the defining relative clauses. </vt:lpstr>
      <vt:lpstr>PowerPoint 演示文稿</vt:lpstr>
      <vt:lpstr>PowerPoint 演示文稿</vt:lpstr>
      <vt:lpstr> 3.什么是先行词和关系词？</vt:lpstr>
      <vt:lpstr>PowerPoint 演示文稿</vt:lpstr>
      <vt:lpstr>4. 关系词(relative pronoun)      的作用是什么呢？</vt:lpstr>
      <vt:lpstr>PowerPoint 演示文稿</vt:lpstr>
      <vt:lpstr>PowerPoint 演示文稿</vt:lpstr>
      <vt:lpstr>which         代替事物，在从句中充当主语或宾语</vt:lpstr>
      <vt:lpstr>who 代替人,在从句中可充当主语。</vt:lpstr>
      <vt:lpstr>that代替人，在从句中充当主语和宾语。</vt:lpstr>
      <vt:lpstr>who  /  whom代替人,在从句中充当宾语。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Simon and his friends are playing a game. Each person has to say something about detective stories. Use who, which or that to help them complete their sentences.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学科网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rbm.xkw.com</dc:creator>
  <cp:lastModifiedBy>云云</cp:lastModifiedBy>
  <cp:revision>2</cp:revision>
  <cp:lastPrinted>2021-12-09T22:12:00Z</cp:lastPrinted>
  <dcterms:created xsi:type="dcterms:W3CDTF">2021-12-09T22:12:00Z</dcterms:created>
  <dcterms:modified xsi:type="dcterms:W3CDTF">2021-12-15T07:25:48Z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  <property fmtid="{D5CDD505-2E9C-101B-9397-08002B2CF9AE}" pid="6" name="ICV">
    <vt:lpwstr>48F48C9263E444839AE326CE42C5D130</vt:lpwstr>
  </property>
  <property fmtid="{D5CDD505-2E9C-101B-9397-08002B2CF9AE}" pid="7" name="KSOProductBuildVer">
    <vt:lpwstr>2052-11.1.0.11115</vt:lpwstr>
  </property>
</Properties>
</file>